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7"/>
  </p:notesMasterIdLst>
  <p:sldIdLst>
    <p:sldId id="268" r:id="rId6"/>
    <p:sldId id="317" r:id="rId7"/>
    <p:sldId id="318" r:id="rId8"/>
    <p:sldId id="319" r:id="rId9"/>
    <p:sldId id="320" r:id="rId10"/>
    <p:sldId id="322" r:id="rId11"/>
    <p:sldId id="329" r:id="rId12"/>
    <p:sldId id="324" r:id="rId13"/>
    <p:sldId id="325" r:id="rId14"/>
    <p:sldId id="327" r:id="rId15"/>
    <p:sldId id="326" r:id="rId16"/>
    <p:sldId id="267" r:id="rId17"/>
    <p:sldId id="269" r:id="rId18"/>
    <p:sldId id="306" r:id="rId19"/>
    <p:sldId id="310" r:id="rId20"/>
    <p:sldId id="314" r:id="rId21"/>
    <p:sldId id="315" r:id="rId22"/>
    <p:sldId id="316" r:id="rId23"/>
    <p:sldId id="313" r:id="rId24"/>
    <p:sldId id="328" r:id="rId25"/>
    <p:sldId id="330" r:id="rId26"/>
  </p:sldIdLst>
  <p:sldSz cx="12192000" cy="6858000"/>
  <p:notesSz cx="9926638" cy="679767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3C5B05-AC07-7AA3-46EC-184C920FB2BE}" name="大野　颯一朗" initials="颯大" userId="S::ohno.souichiroh@jaxa.jp::d45e6e47-4bd9-4660-9cbb-2995d58c7e3f" providerId="AD"/>
  <p188:author id="{B6151A9A-B2DA-CF16-39C0-59DD2EB1E0A3}" name="丸　明史" initials="明丸" userId="S::maru.akifumi@jaxa.jp::c148d003-2715-4043-a48c-066d6bd395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00CC00"/>
    <a:srgbClr val="008000"/>
    <a:srgbClr val="009900"/>
    <a:srgbClr val="CC9900"/>
    <a:srgbClr val="FFCC00"/>
    <a:srgbClr val="79FFFF"/>
    <a:srgbClr val="3399FF"/>
    <a:srgbClr val="3333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68" autoAdjust="0"/>
    <p:restoredTop sz="94404" autoAdjust="0"/>
  </p:normalViewPr>
  <p:slideViewPr>
    <p:cSldViewPr snapToGrid="0">
      <p:cViewPr varScale="1">
        <p:scale>
          <a:sx n="74" d="100"/>
          <a:sy n="74" d="100"/>
        </p:scale>
        <p:origin x="400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B1C09-0EFC-4C43-BCB4-1E374B966508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665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2799" y="6456612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B39311-3B9C-47EB-9820-59249FC3C36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1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/Thank you for the kind introduction, my name is Soichiro Ohno from JAXA. </a:t>
            </a:r>
          </a:p>
          <a:p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/Today, I’d like to give a presentation about the latest activities related to the passive components in JAXA.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85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B59AE-5DAA-4916-8093-260CFB43D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E09083-13C7-FC94-4D28-222CF3BF49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D26DD43-1AC7-E90B-3F97-2E3C88803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/Topics of my presentation are shown here. 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/Topics are introduction, Qualified components activity, COTS components activity and overall summary.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ED4F67-8EEC-FF54-5FD7-AA70904D9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1134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82690-31CE-27E3-0834-8A73C3DB1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4ECB373-DC97-42DB-755F-CB7AF5ECE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593A4B8-6488-FB49-0B1E-83629B398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/At first, I’d like to talk about introduction of our activities.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/JAXA has the EEE component qualification system for space applications.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main purpose is that space craft project doesn’t any evaluation test before adopting qualified components.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/On the other hand, the demand for adopting COTS components is increasing due to its advantage of performance and cost.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/Therefore, JAXA has been performed some activities about qualification and evaluation COTS components.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 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B9F3AE-C6C5-3949-9F28-1EB1D96C41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480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870B-F37F-76DC-9811-A1502ACDE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FFFBB83-F4A8-8A4B-1873-D03B05181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9A844B1-C9CD-B136-2ADF-4D9778941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/I’d like to talk about JAXA qualified components from this page.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/There are total of 95 models of JAXA qualified components, of which 78models are passive components. 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 JAXA, printed circuit boards and thermal control films are included in JAXA qualified components.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/As of July 2026, there are 15 passive components manufacturers.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/Table1 is list of JAXA qualified passive components.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components in red are currently listed in the EPPL.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BF83E27-97C9-CFE6-14A7-DA1EF73CFE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152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1D75F-3617-09E4-62F7-0F168BF68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830C2D-07E8-6B9C-B62E-E1A0DCDBE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937206-4C3B-C893-6029-A8E83CE8D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/18 models of JAXA qualified components are listed in EPPL.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/These components can be used for European space mission because their quality and reliability have been verified in advance.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B3877A-9DCF-20E2-7A88-BB894B310F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496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8B594-1CF2-EF1E-2538-683CE950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609A595-22E2-6DFD-81C2-D114DEFB7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9A7CB5C-E9D7-332B-C2D4-0B9058081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/As like examples of JAXA qualified components listed in EPPL, JAXA and ESA have conducted the joint activity related to EEE components for mutual usage of each component.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/Mutual usage has purposes such as follows.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/To remove the barrier of mutual usage, ESA and JAXA held joint work to compare JAXA and ESCC specifications for component qualifications.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/Items to be compared were overall difference in both qualification systems and detail comparison of generic specifications.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42sec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DDB8A4-F8A5-74EF-6E0E-5915FD2CC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2012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018C7-22B4-0707-3D7E-EC2B058A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384E4DA-8A41-19AE-3066-BF03DCEF7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B8E6EA0-7296-4EAE-49A3-CD10E8169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comparison results are shown here.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/Figure 1 is comparison between document trees in JAXA and ESA.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was confirmed that both qualification systems have similar document trees from Level 2 to Level 4.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/Table 2 is summary of the overall comparison of each qualification system.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 this table, there is no major difference between JAXA system and ESCC system.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/Therefore, both qualification systems are equivalence.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34sec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A38526-656D-C362-8C03-EB10BB97E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7973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4D4C9-7710-A4A1-187C-EF85E6682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AF9D514-5312-28DA-05EC-093973F4F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67E5BC-0A68-F761-C473-89ABF0165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 addition to joint activity between JAXA and ESA, independent activity of periodic revising for generic specification in JAXA have been performed.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purposes of this activity are as follows.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/Keeping specifications up to date with advances in component technology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/Keeping equivalence to other agency’s specifications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/And, Establishment of new appendix of QTS for new components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/We have revised these 6 QTS from facial 2024 to 2025.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/These revisions are </a:t>
            </a:r>
            <a:r>
              <a:rPr kumimoji="1" lang="en-US" altLang="ja-JP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introduced briefly from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next page.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45sec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3491E65-3B5A-D617-70C9-73427D322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74247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881A5-C4B3-7843-B177-C7C175121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81ECF36-AEF1-AFED-6E3F-EE03B56C9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FE4B3AD-39F3-4E32-FDC1-9392E0AF1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/Ok, I’d like to introduce representative revision items.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/For the platinum temperature sensors QTS, temperature cycling test and humidity resistance test conditions were updated.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/For the crystal oscillators, a new dedicated crystal oscillators QTS was established.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1min 9sec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98353A-A130-F1FC-978A-298FBBFE5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3391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EB79D-C370-AA0C-9F89-3B8CB9B04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FA85836-D1D8-5CC8-465B-EF6D776C2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12AB59-3C04-7498-625B-D26771BA6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/Next.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/For the thermistors, mechanical stress tests were removed.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/For the Printed wiring boards, omission of undercut inspection in QCI was allowed when undercut-free process was adopted.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/And, the TH plating thickness evaluation method was updated.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54sec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EDD4C5-9FBB-53A7-48A1-D5D388959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240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F37702-25D8-CC90-23C1-CF417E82C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20C568-90FD-D68F-CA6C-3141D223B9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2D2C963-093F-9461-959B-371371AE0E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/For the transformers and inductors, X-ray inspection was added to QT and QCI screening.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/And, the inward-form lead surface-mount type of inductors was added to the specification.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/For the Connectors, a new appendix J for cable assemblies was established.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45sec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4-11 : 7min 7sec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14894DB-D97F-2532-EBD0-E1801124C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272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/Next, I’d like to introduce COTS activity.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/COTS components are expected to apply to the latest space applications due to its advantage of performance and cost.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/Our group have evaluated selected COTS components to verify whether</a:t>
            </a:r>
            <a:r>
              <a:rPr kumimoji="1" lang="ja-JP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have enough tolerance to the space environment.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/Based on the evaluation results, we establish guideline for application of COTS to spacecrafts. 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/This guideline includes these contents.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 the past, we have conducted evaluation for some components.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/Lately, with the increase in the necessary electric power for spacecraft, there is a need for film capacitors having high rated voltage, large capacitance and no voltage dependence of capacitance.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 facial 2024 to 2025, evaluation test for chip film capacitor was conducted.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1min 2sec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416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/This page shows overview and specification of the target component.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component is chip film capacitor having stacking structure as shown in figure 9.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materials of chip film capacitor are as follows.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/Dielectric is acrylic polymer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/Internal electrode is aluminum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/External electrode consists of Brass, Copper plating and Tin plating.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7010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/Ok, This page shows evaluation test contents and overview results.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evaluation test was determined based on the specification for MLCC.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/Because we don’t have the specification for film capacitors.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 addition, chip film capacitors have multilayer structure and SMD form as MLCC.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/Ok, The screening and part of the LAT were passed.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/However, failures were identified in tests related to moisture and temperature stress.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/Cross sectional analyses were performed for failure samples.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/As representative evaluation tests, the results and cross-sectional analyses for moisture resistance and life test are shown on the following pages.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52sec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86851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GB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/This is result of the moisture resistance.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GB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/Table 6 is test condition.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GB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/Table 7 is test results.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GB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/All of 6 samples failed electrical criteria of Insulation resistance, capacitance and dissipation factor.</a:t>
            </a:r>
          </a:p>
          <a:p>
            <a:endParaRPr kumimoji="1" lang="en-GB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GB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14045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EB768-C975-6A08-F989-9C41F5CD4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FA171CA-B38C-3F26-D338-FDC40836B0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6CE868C-EB6A-5427-2D75-CA2F5D167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/Next, this is the result of life test.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/One of the 60 samples failed insulation resistance at 125-degree Celsius criteria after 4000hours life test.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sample was No 58.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/Figure 10 is trend of the insulation resistance.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/Broken red line is lower limit.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/After 4000hours, insulation resistance fell below that limit.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04DE69-4F39-F9C6-DA81-CC554A717F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10330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A509E-F035-C3A7-FE7C-0EB03CC1B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9C2C1A2-0893-DA3E-4C36-69D0CF346C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082A664-1D48-EE2A-785B-516957FE5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/This page shows structural analysis of moisture resistance test sample.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/Some </a:t>
            </a:r>
            <a:r>
              <a:rPr kumimoji="1" lang="en-US" altLang="ja-JP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delaminations</a:t>
            </a: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were observed in the failed sample.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is estimated that degradation of electrical characteristics occurred as following process.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/During the test, moisture penetrated into dielectric and delamination.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/Then, the moisture induced electrical conduction, resulting in failure of insulation resistance and dissipation factor.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 addition to that, the moisture caused additional capacitance, leading to capacitance failure.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44sec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2E384EF-86D5-E49B-2366-86A64987D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1816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CC7-A127-1449-128D-8F2A8C9C4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9F534B0-F472-BF74-8D4D-461144E337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26EA610-AAB5-CD3F-1A98-417504D66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/This page shows the structural analysis of a sample which failed the life test.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/Delamination across the multilayers was observed in the sample 58.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is estimated that one of the possible causes of the insulation resistance degradation is following process.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/During life test, the dielectric was oxidized at high temperature.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/Then, adhesion between layers was degraded by oxidation, resulting in the delamination.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/Finally, this delamination induced insulation resistance failure.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43sec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23495D-9827-6E6C-B980-DFB2B74454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260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/So, here is the summary and future activity of COTS evaluation.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/We have evaluated the chip film capacitor.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is identified that the component is sensitive to moisture stress.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/And, It was found that one sample failed after 4000 hours life test.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is estimated that resistance of moisture penetration and thermal oxidation caused these failures.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/We will include evaluation results, related failure modes and precautions for use of it to the JERG-0-052 handbook.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/In the future, we will evaluate 2 another types of the film capacitors that have improved moisture resistance and suppress thermal oxidation.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/One model has a different dielectric material as well as thicker design of dielectric to improve resistance of moisture and suppression of thermal oxidation.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 other one has a protective package to improve resistance of moisture stress.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/Then, these evaluation results and precaution for using in space application will be added to guideline.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/If enough tolerance for space environment is confirmed in these film capacitors, we will consider qualifying them.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1min 30sec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459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A9340-A8A6-7C32-CA23-4E14D9DAB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3107077-AD0A-4D6F-82F3-581D86E089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BE57F0F-C54C-FBE1-08CA-CA66C22FA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/Here is overall summary.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/We introduced JAXA activities related to qualification and COTS components.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was verified that the JAXA and ESA qualification system is equivalent through the previous JAXA-ESA cooperation framework.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/And, the JAXA QTS for qualified components have been revised periodically.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/Ok, I introduced chip film capacitor evaluation.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was verified that the component has enough tolerance for solder mounting and mechanical stress.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is identified that evaluated chip film capacitor is sensitive to the moisture stress. 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/It is estimated that delamination which was observed after the life test degrades insulation resistance.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/Two other types of film capacitor which are expected to have resistance to moisture stress and to prevent appearance of delamination have been planning to evaluated to the next.</a:t>
            </a:r>
          </a:p>
          <a:p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1min 10sec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6FF8CB4-BCD1-EABC-D852-9487E88EF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2588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/That’s all, thank you for your attention.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15min 30sec</a:t>
            </a:r>
            <a:endParaRPr kumimoji="1" lang="ja-JP" altLang="ja-JP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B39311-3B9C-47EB-9820-59249FC3C368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535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6B9EDA-B215-C5D1-705A-87F309FF1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38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aseline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7D53939-3776-52DD-DA73-43A09CFF1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387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0008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68374E-17D5-5BD1-6906-C26CBF710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3819BC-C569-D103-3C4C-F02B2AD09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74BCFB5-B928-868C-B989-FDFD6DAFEA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BBBF78-B2E0-9081-1A15-99AA9C20D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4DFB78-1376-106A-26BA-8C7CEE106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4661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409ED9-EBD2-814A-66CC-B1ED3E68F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F422592-1CFF-1C07-C416-446F101A1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5F9276-F720-4A2F-75FA-170A98A919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4DCC84-B75E-A697-7AC1-A623C51F7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8547A19-9B31-A206-8120-BD5933E93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753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B5F152-F3BC-1D2B-5CD2-860834FD3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073A00-B768-AACE-B3F1-2FF9CA2D45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29D21A-3C58-A549-C003-634B10D57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112992-BA87-83F3-03F5-98147B36C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A711198-B530-2C2E-AC4D-9E494852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B321805-2EF6-515A-C5DD-62F6C7D94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367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E0CECD-A5A7-DC9D-E037-6D00B5C6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ABABCE2-4897-24DA-317B-E39E7B109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1FBE92C-5E25-C31E-5108-188D5D8F8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C3916B9-EF64-883F-D4A6-C59C732F5F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FE722B0-7CDC-148F-3F1F-7C1FF21B46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653E2C9-E534-2002-96A3-0F30D40D87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929480A-FDD3-58A4-1E8C-DE3ECC361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8B341FE-84CD-B5AC-3255-10A0DB942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3270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FB7944-763A-3CCB-94C3-3E43226DD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824C72C-C028-D87D-72CE-AF894B8D7A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FFE391F-C873-36EE-6517-84A361AAE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26D2800-5DD4-A065-ED61-7DB4D5FC6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847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FEFFDA0-DC81-99B8-7B69-31FD37907A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7304F3B-52C6-2C6A-C489-DDD28B29F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721B94-8E44-8D05-F84D-AC250B83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735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9C9CA6-4801-FF38-5EEF-CAE6DCC19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FA1D77C-7D64-A351-5311-E95706794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0FA4B0A-6C70-89C6-328F-435F8587A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EBF119A-EC20-C375-D2AB-3D510DA6F9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F8BD84C-EBE7-EC6C-994B-6D081E710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41A5FF-1B86-33AE-01DE-826640A96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564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2338B1-81AE-3231-36B3-F5747C672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0F089EB-B5D8-BA18-544B-94809FEF7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89F22E-21C5-3D39-E23F-2053EEC18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67DC457-3A68-94F0-4488-201D431496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2B525AA-67D3-1B4D-4DFD-A4780157D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07EA7EB-4E4E-27D1-D87C-C70513833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4417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C7559A-88D1-8F66-DBA2-139AA7B4C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B256D18-1396-F90B-6E2E-6BCFECC67F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746775-EBC6-15C0-9261-C184314CFF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EE6D6B-C544-FEDB-E76B-0A80EC6AD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D67F9F-0914-5B9C-EFFD-DA36390A8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573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A20CD05-3E4C-35B5-1409-6E80C0715A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4976100-7195-F6E1-4A38-13E83B82B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56C02B-891E-E404-0646-026715444B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0C8925-8A77-481C-B98B-DF7F6A004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6CE894-EC80-3DF0-7C9F-0F409390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401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57ABA0-B3B9-ADDA-8102-1D1A2C3D63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Cambria" panose="02040503050406030204" pitchFamily="18" charset="0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EF03BD2-0DDB-B046-38F2-93B537479A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654FCF-36D8-4E30-7BC5-D599AD6FF8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66423BD-9FE1-8CFE-8417-5ED59D734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EAB3B9-C953-A075-B3BF-AC6C5E284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5953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27463A8-4E5A-5E75-AA18-627C6D0C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1947AA-82C3-E9FD-B365-786F4B0F4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FE2C185-56CA-5838-AA0A-863115771F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BC962ED-5A9A-90BA-3E28-32754535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082308-3107-B1DA-79B3-DBC0FADE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6565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12FE2F-3C5B-6F03-9BA5-7DEE0954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75F0D0-F16A-95EA-B332-52F9DAE37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411F7B-5F6C-CBB3-B4D9-A7A3982401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4EFC0E-85D9-BC31-59B4-0CE7BF0AD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923D53-ED60-AF57-E79C-860F356ED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6607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E51B1F-E556-8D15-B90C-6604CFBA6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B615CE-365C-332E-6E72-C2B89629DA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3D2B59F-FCF4-CC42-3A1E-B8D877656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FAA4B86-BF2B-7738-04FC-14FE1F08B9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A2CEF23-839F-4264-6D5C-BFFEC308F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AB8AE69-E7B6-6EFC-B0E2-965CEBFC3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74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F339C4-B62B-7927-3C40-8A4AC083E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871C2B5-32FE-6D32-9257-C3C9D6D47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8DD5F75-0D08-35D4-B380-DC6E24E41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0A643E9-7338-6ABA-4AFA-0B9497589C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C000C00-C8EA-48AB-AC09-74A2031F44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156F36D-A4BE-F22D-F0A3-A906F1839C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C376845-3C4C-826B-103E-7D294A9D8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E085332-EE38-DEAC-4DAF-A4515E5CF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3462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33C674-45B8-4849-982B-8AEEA8A6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14645F1-1DF9-94BF-CF3A-9EAA6D61FA8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51AC426-C577-2130-7EA9-02006382A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5A966D5-5BBC-FDA4-D2A1-3BEE0684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0568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1CB242C-EEDB-F11C-90D3-1473D52AA5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FA2F02B-5FF4-C9C8-7BE0-681EB70E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291D84-18E5-D9C7-BDB7-418253342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1493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48F26D-0A02-8A5F-71B8-1E8316446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E66D24B-8496-6F71-3F28-C9DD95DFA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9FB15EC-2E9B-171A-0E73-CF69313A11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274C095-0C63-855E-AE7B-85DAB80F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1228CBA-A3C7-CBA3-3E90-1C4A21C9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1C4E4F5-3A5B-2EF7-A291-763E96690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627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C51375-CAA6-59D7-0D95-E5621BF2F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ED11D9-E9B3-B835-5743-34C65911211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B7BD10D-0F65-2B85-E406-EBD579000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7952813-114B-D7D8-CF78-37E1B47BEC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5D5767-4B15-02B2-BBBE-4F7D685C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CEFACEC-40F1-8228-321A-D25674E6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16388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943EB6-47B1-B840-B39F-B58D8415B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A2EA7A6-2B3A-9747-0309-62B6459FE0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4DE4A9-702F-2D5E-3837-0FC336338C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D335D4E-877E-E396-7B1C-FC1562208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757BA5D-FE12-6257-EB6E-F645C424D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425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F9C11B2-E3C5-809C-5B60-256E86B09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BAFA314-B891-B378-E433-7D4839C0B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BAE25E-69CE-C599-6E1D-F85298760B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0438C8-D16B-8F6A-A50D-5DC044E21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4BC9A3-F48D-D7A3-08A8-CE97B128E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3215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CC7058-DD23-2505-4976-99E49AEC9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CAE45B5-4F45-7544-D05B-D33F7C1D91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E13052-197A-4B97-80C0-74CCF01E38D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1C2CCE2-1CE2-4E28-42E4-443C29A80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3623262-B8F5-7AA8-FD1F-9CD134784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357AF6-C3A4-4A1A-8E11-FCFB77E68C9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0325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62167F-4802-1DD2-61B0-F20D25091110}"/>
              </a:ext>
            </a:extLst>
          </p:cNvPr>
          <p:cNvSpPr/>
          <p:nvPr userDrawn="1"/>
        </p:nvSpPr>
        <p:spPr>
          <a:xfrm>
            <a:off x="0" y="6647271"/>
            <a:ext cx="12192000" cy="1986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379645-44E7-2C76-C04C-E3CE03B6B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1354" y="6627602"/>
            <a:ext cx="480646" cy="2476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rgbClr val="002060"/>
                </a:solidFill>
                <a:latin typeface="Cambria" panose="02040503050406030204" pitchFamily="18" charset="0"/>
                <a:ea typeface="UD デジタル 教科書体 N-B" panose="02020700000000000000" pitchFamily="17" charset="-128"/>
              </a:defRPr>
            </a:lvl1pPr>
          </a:lstStyle>
          <a:p>
            <a:fld id="{13840633-4DE5-47F8-98EE-01B1F9345344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0BB5EE0-CFE7-E0B1-E06A-FD14236A6F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342076" y="9483"/>
            <a:ext cx="839737" cy="44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A852BAA-94F0-259E-82A4-1BC9CF3F7D5F}"/>
              </a:ext>
            </a:extLst>
          </p:cNvPr>
          <p:cNvSpPr/>
          <p:nvPr userDrawn="1"/>
        </p:nvSpPr>
        <p:spPr>
          <a:xfrm>
            <a:off x="0" y="1"/>
            <a:ext cx="11133824" cy="440668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1737DCF-D644-B4EA-6A40-C65B9213CDB7}"/>
              </a:ext>
            </a:extLst>
          </p:cNvPr>
          <p:cNvSpPr/>
          <p:nvPr userDrawn="1"/>
        </p:nvSpPr>
        <p:spPr>
          <a:xfrm>
            <a:off x="-1" y="443544"/>
            <a:ext cx="12192000" cy="73939"/>
          </a:xfrm>
          <a:prstGeom prst="rect">
            <a:avLst/>
          </a:prstGeom>
          <a:solidFill>
            <a:srgbClr val="B5B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75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ロゴ&#10;&#10;自動的に生成された説明">
            <a:extLst>
              <a:ext uri="{FF2B5EF4-FFF2-40B4-BE49-F238E27FC236}">
                <a16:creationId xmlns:a16="http://schemas.microsoft.com/office/drawing/2014/main" id="{C7C25FE4-02CB-2A5A-959F-26C12EF8BFE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249" y="0"/>
            <a:ext cx="1188751" cy="642053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6E5BA4B-EBFF-82CE-31EB-5007C4D5C1F3}"/>
              </a:ext>
            </a:extLst>
          </p:cNvPr>
          <p:cNvSpPr/>
          <p:nvPr userDrawn="1"/>
        </p:nvSpPr>
        <p:spPr>
          <a:xfrm>
            <a:off x="0" y="669056"/>
            <a:ext cx="12192000" cy="2932982"/>
          </a:xfrm>
          <a:prstGeom prst="rect">
            <a:avLst/>
          </a:prstGeom>
          <a:solidFill>
            <a:srgbClr val="004E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C3C22D0-8A53-5BCD-F3A0-E0A8D0E044EF}"/>
              </a:ext>
            </a:extLst>
          </p:cNvPr>
          <p:cNvSpPr/>
          <p:nvPr userDrawn="1"/>
        </p:nvSpPr>
        <p:spPr>
          <a:xfrm>
            <a:off x="0" y="3602038"/>
            <a:ext cx="12192000" cy="918204"/>
          </a:xfrm>
          <a:prstGeom prst="rect">
            <a:avLst/>
          </a:prstGeom>
          <a:solidFill>
            <a:srgbClr val="B5B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8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86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emf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6C73CD-3229-3427-2563-F9670FF3EA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738532"/>
          </a:xfrm>
        </p:spPr>
        <p:txBody>
          <a:bodyPr anchor="ctr"/>
          <a:lstStyle/>
          <a:p>
            <a:r>
              <a:rPr lang="en-US" altLang="ja-JP" sz="4800" dirty="0">
                <a:solidFill>
                  <a:schemeClr val="bg1"/>
                </a:solidFill>
              </a:rPr>
              <a:t>The latest activities related to the passive components in JAXA</a:t>
            </a:r>
            <a:endParaRPr lang="ja-JP" altLang="en-US" sz="4800" dirty="0">
              <a:solidFill>
                <a:schemeClr val="bg1"/>
              </a:solidFill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A03C7F2-2AF0-0722-36F2-41BEBA37B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52652"/>
            <a:ext cx="9144000" cy="1848148"/>
          </a:xfrm>
        </p:spPr>
        <p:txBody>
          <a:bodyPr/>
          <a:lstStyle/>
          <a:p>
            <a:r>
              <a:rPr lang="en-US" altLang="ja-JP" u="sng" dirty="0">
                <a:latin typeface="Cambria" panose="02040503050406030204" pitchFamily="18" charset="0"/>
                <a:ea typeface="Cambria" panose="02040503050406030204" pitchFamily="18" charset="0"/>
              </a:rPr>
              <a:t>Soichiro OHNO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, Akifumi MARU, Kensuke SHIBA and Koichi SUZUKI</a:t>
            </a:r>
          </a:p>
          <a:p>
            <a:endParaRPr lang="en-US" altLang="ja-JP" sz="10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Parts Program Group</a:t>
            </a:r>
          </a:p>
          <a:p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Safety and Mission Assurance Department </a:t>
            </a:r>
          </a:p>
          <a:p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Japan Aerospace Exploration Agency(JAXA)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AEBEEE3-7993-757D-4A78-DBE66EDF872A}"/>
              </a:ext>
            </a:extLst>
          </p:cNvPr>
          <p:cNvSpPr txBox="1"/>
          <p:nvPr/>
        </p:nvSpPr>
        <p:spPr>
          <a:xfrm>
            <a:off x="4148374" y="3639524"/>
            <a:ext cx="38952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3200" dirty="0">
                <a:latin typeface="Cambria" panose="02040503050406030204" pitchFamily="18" charset="0"/>
                <a:ea typeface="Cambria" panose="02040503050406030204" pitchFamily="18" charset="0"/>
              </a:rPr>
              <a:t>15th October 2026</a:t>
            </a:r>
          </a:p>
        </p:txBody>
      </p:sp>
    </p:spTree>
    <p:extLst>
      <p:ext uri="{BB962C8B-B14F-4D97-AF65-F5344CB8AC3E}">
        <p14:creationId xmlns:p14="http://schemas.microsoft.com/office/powerpoint/2010/main" val="59143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5"/>
    </mc:Choice>
    <mc:Fallback xmlns="">
      <p:transition spd="slow" advTm="181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A9FE0-1845-DC15-B344-04DC21BE9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10AB2D-A003-5E4A-C64F-D67CBD5E8E87}"/>
              </a:ext>
            </a:extLst>
          </p:cNvPr>
          <p:cNvSpPr txBox="1"/>
          <p:nvPr/>
        </p:nvSpPr>
        <p:spPr>
          <a:xfrm>
            <a:off x="86264" y="-79796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Contents</a:t>
            </a:r>
            <a:endParaRPr kumimoji="1" lang="ja-JP" altLang="en-US" sz="3200" b="1" dirty="0">
              <a:solidFill>
                <a:srgbClr val="FF0000"/>
              </a:solidFill>
              <a:latin typeface="Cambria" panose="02040503050406030204" pitchFamily="18" charset="0"/>
              <a:ea typeface="メイリオ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B9A79E6-0AEC-503A-D58C-30FE3165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364238-4929-AC4E-C0F5-C9977D639FDD}"/>
              </a:ext>
            </a:extLst>
          </p:cNvPr>
          <p:cNvSpPr txBox="1"/>
          <p:nvPr/>
        </p:nvSpPr>
        <p:spPr>
          <a:xfrm>
            <a:off x="318530" y="988333"/>
            <a:ext cx="1166392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Introduction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Qualified components activity</a:t>
            </a:r>
          </a:p>
          <a:p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          -Introduction of JAXA qualified components</a:t>
            </a:r>
          </a:p>
          <a:p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          -Comparison of JAXA/ESCC qualification test specification</a:t>
            </a:r>
          </a:p>
          <a:p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          -JAXA activity for qualification specification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COTS components activity</a:t>
            </a:r>
          </a:p>
          <a:p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          -Evaluation of COTS components of chip film capacitor for applying to space crafts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Overall summary</a:t>
            </a:r>
          </a:p>
        </p:txBody>
      </p:sp>
    </p:spTree>
    <p:extLst>
      <p:ext uri="{BB962C8B-B14F-4D97-AF65-F5344CB8AC3E}">
        <p14:creationId xmlns:p14="http://schemas.microsoft.com/office/powerpoint/2010/main" val="4128762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E95F6-7C4F-E55D-EB19-219801C0A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85FA5A-CFBB-08C7-F837-9A4CB7FB1804}"/>
              </a:ext>
            </a:extLst>
          </p:cNvPr>
          <p:cNvSpPr txBox="1"/>
          <p:nvPr/>
        </p:nvSpPr>
        <p:spPr>
          <a:xfrm>
            <a:off x="86264" y="-78619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Introduction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AB2D0A-E277-EB34-DC52-ACE3A178A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09CF06C-871B-A853-9FBA-68474683E7D7}"/>
              </a:ext>
            </a:extLst>
          </p:cNvPr>
          <p:cNvSpPr txBox="1"/>
          <p:nvPr/>
        </p:nvSpPr>
        <p:spPr>
          <a:xfrm>
            <a:off x="15506" y="538398"/>
            <a:ext cx="8815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JAXA has the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EEE</a:t>
            </a:r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component qualification system</a:t>
            </a:r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for space applications.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56A59F5C-4828-CAC9-D5E7-9E3306922844}"/>
              </a:ext>
            </a:extLst>
          </p:cNvPr>
          <p:cNvSpPr/>
          <p:nvPr/>
        </p:nvSpPr>
        <p:spPr>
          <a:xfrm>
            <a:off x="273558" y="1188799"/>
            <a:ext cx="9254489" cy="3649901"/>
          </a:xfrm>
          <a:prstGeom prst="roundRect">
            <a:avLst>
              <a:gd name="adj" fmla="val 9619"/>
            </a:avLst>
          </a:prstGeom>
          <a:solidFill>
            <a:srgbClr val="CCFF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D9DF82A-C358-3393-2C61-C3D83661AF34}"/>
              </a:ext>
            </a:extLst>
          </p:cNvPr>
          <p:cNvSpPr txBox="1"/>
          <p:nvPr/>
        </p:nvSpPr>
        <p:spPr>
          <a:xfrm>
            <a:off x="995832" y="3934465"/>
            <a:ext cx="8453221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Space craft p</a:t>
            </a:r>
            <a:r>
              <a:rPr kumimoji="1" lang="en-US" altLang="ja-JP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roject which plans to use a qualified components does not any evaluation test before adopting.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9EF6881-F8C3-5D34-99A2-D1813B48E12B}"/>
              </a:ext>
            </a:extLst>
          </p:cNvPr>
          <p:cNvSpPr txBox="1"/>
          <p:nvPr/>
        </p:nvSpPr>
        <p:spPr>
          <a:xfrm>
            <a:off x="352550" y="1446281"/>
            <a:ext cx="9096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b="1" dirty="0">
                <a:latin typeface="Cambria" panose="02040503050406030204" pitchFamily="18" charset="0"/>
                <a:ea typeface="Cambria" panose="02040503050406030204" pitchFamily="18" charset="0"/>
              </a:rPr>
              <a:t>EEE Components commonly used in many space crafts are qualified.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ja-JP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000" b="1" dirty="0">
                <a:latin typeface="Cambria" panose="02040503050406030204" pitchFamily="18" charset="0"/>
                <a:ea typeface="Cambria" panose="02040503050406030204" pitchFamily="18" charset="0"/>
              </a:rPr>
              <a:t>Quality and reliability of commonly used EEE components are confirmed by qualification system in advance.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FD843D2-F012-E11B-84A1-240A8E56B4A6}"/>
              </a:ext>
            </a:extLst>
          </p:cNvPr>
          <p:cNvSpPr/>
          <p:nvPr/>
        </p:nvSpPr>
        <p:spPr>
          <a:xfrm>
            <a:off x="907093" y="1024644"/>
            <a:ext cx="4152276" cy="4051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dirty="0">
                <a:latin typeface="Cambria" panose="02040503050406030204" pitchFamily="18" charset="0"/>
                <a:ea typeface="Cambria" panose="02040503050406030204" pitchFamily="18" charset="0"/>
              </a:rPr>
              <a:t>Main purpose of qualification system</a:t>
            </a:r>
            <a:endParaRPr kumimoji="1" lang="ja-JP" altLang="en-US" b="1" dirty="0">
              <a:latin typeface="Cambria" panose="02040503050406030204" pitchFamily="18" charset="0"/>
            </a:endParaRP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73D0168A-3F7B-0E70-2CDD-9D8CA277B920}"/>
              </a:ext>
            </a:extLst>
          </p:cNvPr>
          <p:cNvSpPr/>
          <p:nvPr/>
        </p:nvSpPr>
        <p:spPr>
          <a:xfrm>
            <a:off x="367597" y="4065196"/>
            <a:ext cx="539496" cy="60350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D024480C-2FB8-7FBF-497B-B4752B7FC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8480" y="4982944"/>
            <a:ext cx="2392600" cy="1595973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1AE2D975-B520-AFAC-9204-4A7B9E4D19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9829" y="538398"/>
            <a:ext cx="2381250" cy="1339453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55ACF709-B253-022C-FEF5-0AA57DE678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6788" y="3587469"/>
            <a:ext cx="2394292" cy="134679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E12E3FD4-F837-BD8D-F749-9067FED21E2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75" y="1940329"/>
            <a:ext cx="2393960" cy="159597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1E0798F-0DAA-809F-3C18-E0B199860CFC}"/>
              </a:ext>
            </a:extLst>
          </p:cNvPr>
          <p:cNvSpPr txBox="1"/>
          <p:nvPr/>
        </p:nvSpPr>
        <p:spPr>
          <a:xfrm>
            <a:off x="1683368" y="2715872"/>
            <a:ext cx="6620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Qualification test(QT)</a:t>
            </a:r>
          </a:p>
          <a:p>
            <a:r>
              <a:rPr kumimoji="1" lang="en-US" altLang="ja-JP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Screening test </a:t>
            </a:r>
          </a:p>
          <a:p>
            <a:r>
              <a:rPr kumimoji="1" lang="en-US" altLang="ja-JP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Quality conformance inspection(QCI) </a:t>
            </a:r>
          </a:p>
          <a:p>
            <a:r>
              <a:rPr lang="en-US" altLang="ja-JP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    </a:t>
            </a:r>
            <a:r>
              <a:rPr kumimoji="1" lang="en-US" altLang="ja-JP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 confirmation of Stability of Manufacture product line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35282BB-BB37-A6CF-996B-BBB71A71B562}"/>
              </a:ext>
            </a:extLst>
          </p:cNvPr>
          <p:cNvSpPr txBox="1"/>
          <p:nvPr/>
        </p:nvSpPr>
        <p:spPr>
          <a:xfrm>
            <a:off x="15507" y="5086290"/>
            <a:ext cx="9614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On the other hand, </a:t>
            </a: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he demand for adopting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COTS component</a:t>
            </a:r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for space application is increasing due to its advantage of performance and cost.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8BD866D-06AA-8C65-52C8-502F7470D002}"/>
              </a:ext>
            </a:extLst>
          </p:cNvPr>
          <p:cNvSpPr txBox="1"/>
          <p:nvPr/>
        </p:nvSpPr>
        <p:spPr>
          <a:xfrm>
            <a:off x="15506" y="5964176"/>
            <a:ext cx="92544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JAXA has performed activities about qualification and evaluation COTS components for space application.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7B5EFAA-15A7-5E53-3F11-17D3D33375FD}"/>
              </a:ext>
            </a:extLst>
          </p:cNvPr>
          <p:cNvSpPr txBox="1"/>
          <p:nvPr/>
        </p:nvSpPr>
        <p:spPr>
          <a:xfrm>
            <a:off x="11201282" y="6578917"/>
            <a:ext cx="6399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Cambria" panose="02040503050406030204" pitchFamily="18" charset="0"/>
                <a:ea typeface="Cambria" panose="02040503050406030204" pitchFamily="18" charset="0"/>
              </a:rPr>
              <a:t>©JAXA</a:t>
            </a:r>
            <a:endParaRPr kumimoji="1" lang="ja-JP" altLang="en-US" sz="1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39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905C7-6BAA-9D08-2822-964671312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9AD1310-8CFC-5EE0-D9D4-1F054CC21339}"/>
              </a:ext>
            </a:extLst>
          </p:cNvPr>
          <p:cNvSpPr txBox="1"/>
          <p:nvPr/>
        </p:nvSpPr>
        <p:spPr>
          <a:xfrm>
            <a:off x="86264" y="-76200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Introduction of JAXA qualified components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97A07FE-C580-5299-8A3D-628A2683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CCF5BDA-4726-BF28-E081-F881620E6D1E}"/>
              </a:ext>
            </a:extLst>
          </p:cNvPr>
          <p:cNvSpPr txBox="1"/>
          <p:nvPr/>
        </p:nvSpPr>
        <p:spPr>
          <a:xfrm>
            <a:off x="124482" y="665446"/>
            <a:ext cx="71491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There are total of </a:t>
            </a:r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95 models</a:t>
            </a:r>
            <a:r>
              <a:rPr kumimoji="1" lang="en-US" altLang="ja-JP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of JAXA qualified components, of which </a:t>
            </a:r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78 models </a:t>
            </a:r>
            <a:r>
              <a:rPr kumimoji="1" lang="en-US" altLang="ja-JP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are passive components.</a:t>
            </a:r>
          </a:p>
          <a:p>
            <a:endParaRPr lang="en-US" altLang="ja-JP" sz="24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kumimoji="1" lang="en-US" altLang="ja-JP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※PCBs and materials such as thermal control films</a:t>
            </a:r>
          </a:p>
          <a:p>
            <a:r>
              <a:rPr lang="en-US" altLang="ja-JP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</a:t>
            </a:r>
            <a:r>
              <a:rPr kumimoji="1" lang="en-US" altLang="ja-JP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are also included in JAXA qualified components.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3552B16-0B56-79D4-4163-FFFB25F3EDD6}"/>
              </a:ext>
            </a:extLst>
          </p:cNvPr>
          <p:cNvSpPr txBox="1"/>
          <p:nvPr/>
        </p:nvSpPr>
        <p:spPr>
          <a:xfrm>
            <a:off x="0" y="3429000"/>
            <a:ext cx="7416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 of July 2026, there are </a:t>
            </a:r>
            <a:r>
              <a:rPr kumimoji="1" lang="en-US" altLang="ja-JP" sz="2400" b="1" u="sng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 passive component manufacturers</a:t>
            </a:r>
            <a:r>
              <a:rPr kumimoji="1" lang="en-US" altLang="ja-JP" sz="24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which have abilities to manufacture the products to satisfy the requirements for space application defined by JAXA.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6C17AF3-6435-0D8B-07A1-C55F3D1229D4}"/>
              </a:ext>
            </a:extLst>
          </p:cNvPr>
          <p:cNvGrpSpPr/>
          <p:nvPr/>
        </p:nvGrpSpPr>
        <p:grpSpPr>
          <a:xfrm>
            <a:off x="7262996" y="496169"/>
            <a:ext cx="4858786" cy="6327328"/>
            <a:chOff x="7262996" y="496169"/>
            <a:chExt cx="4858786" cy="6327328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26D91B76-A437-8548-F880-22354F61D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98868" y="859143"/>
              <a:ext cx="4235164" cy="5964354"/>
            </a:xfrm>
            <a:prstGeom prst="rect">
              <a:avLst/>
            </a:prstGeom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E592814-FDAA-BBE6-B6F9-865DEBBFCF4D}"/>
                </a:ext>
              </a:extLst>
            </p:cNvPr>
            <p:cNvSpPr txBox="1"/>
            <p:nvPr/>
          </p:nvSpPr>
          <p:spPr>
            <a:xfrm>
              <a:off x="7262996" y="496169"/>
              <a:ext cx="48587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b="1" dirty="0">
                  <a:latin typeface="Cambria" panose="02040503050406030204" pitchFamily="18" charset="0"/>
                  <a:ea typeface="Cambria" panose="02040503050406030204" pitchFamily="18" charset="0"/>
                </a:rPr>
                <a:t>Table 1. List of JAXA qualified passive components.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649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E11B9-DCB5-B93B-7348-6446D7A69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5F7518-5020-B932-5374-931F0187DB21}"/>
              </a:ext>
            </a:extLst>
          </p:cNvPr>
          <p:cNvSpPr txBox="1"/>
          <p:nvPr/>
        </p:nvSpPr>
        <p:spPr>
          <a:xfrm>
            <a:off x="86264" y="-70271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Introduction of JAXA qualified components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9F743E0-4978-D4E7-0883-A3AF19491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4C37B5-D582-FF83-BF66-A2E0A3EF60AC}"/>
              </a:ext>
            </a:extLst>
          </p:cNvPr>
          <p:cNvSpPr txBox="1"/>
          <p:nvPr/>
        </p:nvSpPr>
        <p:spPr>
          <a:xfrm>
            <a:off x="124481" y="496169"/>
            <a:ext cx="117165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ja-JP" altLang="en-US" sz="2000" dirty="0">
                <a:latin typeface="Cambria" panose="02040503050406030204" pitchFamily="18" charset="0"/>
                <a:ea typeface="Cambria" panose="02040503050406030204" pitchFamily="18" charset="0"/>
              </a:rPr>
              <a:t>　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18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models of JAXA qualified components are listed in EPPL.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These components can be used for European space mission because their quality and the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reliability</a:t>
            </a:r>
          </a:p>
          <a:p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   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have been already verified by QT and QCI equivalence to ESCC.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7C18558-D1D9-D37D-EB35-FBE71C0E88A5}"/>
              </a:ext>
            </a:extLst>
          </p:cNvPr>
          <p:cNvGrpSpPr/>
          <p:nvPr/>
        </p:nvGrpSpPr>
        <p:grpSpPr>
          <a:xfrm>
            <a:off x="1852601" y="1920344"/>
            <a:ext cx="8486798" cy="4606521"/>
            <a:chOff x="1852601" y="1920344"/>
            <a:chExt cx="8486798" cy="460652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5CDDC81-5807-33FD-81F6-C154624A7594}"/>
                </a:ext>
              </a:extLst>
            </p:cNvPr>
            <p:cNvSpPr txBox="1"/>
            <p:nvPr/>
          </p:nvSpPr>
          <p:spPr>
            <a:xfrm>
              <a:off x="3399294" y="6188311"/>
              <a:ext cx="53934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Fig. 1. The JAXA qualified components listed in the EPPL.</a:t>
              </a:r>
              <a:endParaRPr kumimoji="1" lang="en-US" altLang="ja-JP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E81BC366-A598-22C9-15DF-66A106440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2601" y="1920344"/>
              <a:ext cx="8486798" cy="433226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4692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5788C-6353-76EC-A66A-06FB0171F9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BA69AAC5-5984-DB14-FC93-F360E7E38DA5}"/>
              </a:ext>
            </a:extLst>
          </p:cNvPr>
          <p:cNvSpPr/>
          <p:nvPr/>
        </p:nvSpPr>
        <p:spPr>
          <a:xfrm>
            <a:off x="1054099" y="4533900"/>
            <a:ext cx="7010403" cy="1587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3908142-12A3-E45D-3783-664CE85F472F}"/>
              </a:ext>
            </a:extLst>
          </p:cNvPr>
          <p:cNvSpPr txBox="1"/>
          <p:nvPr/>
        </p:nvSpPr>
        <p:spPr>
          <a:xfrm>
            <a:off x="86264" y="-89321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Comparison of JAXA/ESCC qualification specification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42178C-5376-ED02-BB18-606377B4A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5133C69-CB77-29F7-B21B-2D6DA61A4577}"/>
              </a:ext>
            </a:extLst>
          </p:cNvPr>
          <p:cNvSpPr txBox="1"/>
          <p:nvPr/>
        </p:nvSpPr>
        <p:spPr>
          <a:xfrm>
            <a:off x="124481" y="496169"/>
            <a:ext cx="117165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As like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examples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of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JAXA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qualified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components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listed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EPPL,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JAXA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ESA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have conducted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activity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related</a:t>
            </a:r>
            <a:r>
              <a:rPr lang="ja-JP" altLang="en-US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the Cooperation Agreement on EEE Components for mutual usage of each component.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Mutual usage of Japanese components in Europe / European components in Japan has been promoted by ESA and JAXA: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remove the barrier of mutual usage, ESA and JAXA held joint work to compare JAXA specifications and ESCC specifications for component qualification.</a:t>
            </a:r>
            <a:endParaRPr kumimoji="1"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805D17-8560-D4CE-1863-D41B2B99E7BF}"/>
              </a:ext>
            </a:extLst>
          </p:cNvPr>
          <p:cNvSpPr txBox="1"/>
          <p:nvPr/>
        </p:nvSpPr>
        <p:spPr>
          <a:xfrm>
            <a:off x="1460500" y="4792992"/>
            <a:ext cx="6235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1. Overall difference in both qualification systems</a:t>
            </a:r>
          </a:p>
          <a:p>
            <a:pPr marL="457200" indent="-457200">
              <a:buAutoNum type="arabicPeriod"/>
            </a:pPr>
            <a:endParaRPr lang="en-US" altLang="ja-JP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kumimoji="1" lang="en-US" altLang="ja-J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2. Detail comparison of generic specifications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DDBB75A-AA3D-51F5-0616-72459D9625B5}"/>
              </a:ext>
            </a:extLst>
          </p:cNvPr>
          <p:cNvSpPr txBox="1"/>
          <p:nvPr/>
        </p:nvSpPr>
        <p:spPr>
          <a:xfrm>
            <a:off x="1320800" y="4303982"/>
            <a:ext cx="2806699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Items to be compared</a:t>
            </a:r>
            <a:endParaRPr kumimoji="1" lang="en-US" altLang="ja-JP" sz="2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1B039EC-B550-C0EF-1382-3021E8DB30F3}"/>
              </a:ext>
            </a:extLst>
          </p:cNvPr>
          <p:cNvSpPr txBox="1"/>
          <p:nvPr/>
        </p:nvSpPr>
        <p:spPr>
          <a:xfrm>
            <a:off x="717296" y="2136082"/>
            <a:ext cx="1010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To avoid duplicated development of similar components in Europe / Japan</a:t>
            </a:r>
          </a:p>
          <a:p>
            <a:endParaRPr lang="en-US" altLang="ja-JP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ja-JP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To ensure the availability of second source</a:t>
            </a:r>
            <a:endParaRPr kumimoji="1" lang="en-US" altLang="ja-JP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9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97C30-659F-12F9-1908-1BCA4F7F3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A536332-237D-6B1F-00D9-095B778EF5D4}"/>
              </a:ext>
            </a:extLst>
          </p:cNvPr>
          <p:cNvSpPr txBox="1"/>
          <p:nvPr/>
        </p:nvSpPr>
        <p:spPr>
          <a:xfrm>
            <a:off x="86264" y="-89321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Comparison of JAXA/ESCC qualification specification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ACBDC6-F974-2C1A-2BE9-E23C265AF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B0387AF-E3DC-1095-CA34-4ABF7EE68DEA}"/>
              </a:ext>
            </a:extLst>
          </p:cNvPr>
          <p:cNvSpPr txBox="1"/>
          <p:nvPr/>
        </p:nvSpPr>
        <p:spPr>
          <a:xfrm>
            <a:off x="86264" y="496169"/>
            <a:ext cx="119805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Comparison of document tree related to the qualification systems between JAXA and ESA is shown in Fig. 1.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ja-JP" sz="9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 was confirmed that both qualification systems have similar document trees from Level 2 to Level 4.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ja-JP" sz="9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Summary of the overall comparison each qualification system are listed in Table 2.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9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There is no major difference between JAXA system and ESCC system.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9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Therefore, both qualification systems are equivalence.</a:t>
            </a:r>
            <a:endParaRPr lang="ja-JP" altLang="ja-JP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B0AC5C2-0814-78A9-5F72-02B9583A56B4}"/>
              </a:ext>
            </a:extLst>
          </p:cNvPr>
          <p:cNvGrpSpPr/>
          <p:nvPr/>
        </p:nvGrpSpPr>
        <p:grpSpPr>
          <a:xfrm>
            <a:off x="52548" y="2880462"/>
            <a:ext cx="6434006" cy="3783545"/>
            <a:chOff x="1685922" y="2090147"/>
            <a:chExt cx="8066742" cy="474368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E56DC6B8-8376-C999-3567-CA0AAE713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85923" y="2090147"/>
              <a:ext cx="7915699" cy="4010513"/>
            </a:xfrm>
            <a:prstGeom prst="rect">
              <a:avLst/>
            </a:prstGeom>
          </p:spPr>
        </p:pic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7CAA8FC-1483-97C8-DBEE-0A8218F7689E}"/>
                </a:ext>
              </a:extLst>
            </p:cNvPr>
            <p:cNvSpPr txBox="1"/>
            <p:nvPr/>
          </p:nvSpPr>
          <p:spPr>
            <a:xfrm>
              <a:off x="1685922" y="6100659"/>
              <a:ext cx="8066742" cy="733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Fig. 2. document tree of JAXA qualification system and ESCC qualification system.</a:t>
              </a:r>
              <a:endParaRPr kumimoji="1" lang="en-US" altLang="ja-JP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9AE538A-20CE-894E-1005-D26FC6CC830C}"/>
              </a:ext>
            </a:extLst>
          </p:cNvPr>
          <p:cNvGrpSpPr/>
          <p:nvPr/>
        </p:nvGrpSpPr>
        <p:grpSpPr>
          <a:xfrm>
            <a:off x="6676097" y="2152171"/>
            <a:ext cx="5080656" cy="4728272"/>
            <a:chOff x="2843519" y="1321058"/>
            <a:chExt cx="6175060" cy="5746769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112FAE0-5BDE-BC7E-40A4-F6566D6DE664}"/>
                </a:ext>
              </a:extLst>
            </p:cNvPr>
            <p:cNvSpPr txBox="1"/>
            <p:nvPr/>
          </p:nvSpPr>
          <p:spPr>
            <a:xfrm>
              <a:off x="2843520" y="6227492"/>
              <a:ext cx="4790887" cy="840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MoQ=Maintenance of Qualification QMS=Quality Management System</a:t>
              </a:r>
              <a:endParaRPr kumimoji="1" lang="en-US" altLang="ja-JP" sz="16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4114EE5C-9644-91B5-2079-524BA6E486AF}"/>
                </a:ext>
              </a:extLst>
            </p:cNvPr>
            <p:cNvGrpSpPr/>
            <p:nvPr/>
          </p:nvGrpSpPr>
          <p:grpSpPr>
            <a:xfrm>
              <a:off x="2843519" y="1321058"/>
              <a:ext cx="6175060" cy="4979156"/>
              <a:chOff x="2843519" y="1317530"/>
              <a:chExt cx="6504958" cy="5245164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3DAB5732-FCB0-CF35-EE65-D0423E5FE3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b="1322"/>
              <a:stretch>
                <a:fillRect/>
              </a:stretch>
            </p:blipFill>
            <p:spPr>
              <a:xfrm>
                <a:off x="2843520" y="1716914"/>
                <a:ext cx="6504957" cy="4845780"/>
              </a:xfrm>
              <a:prstGeom prst="rect">
                <a:avLst/>
              </a:prstGeom>
            </p:spPr>
          </p:pic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F24F643-2A59-4E9B-269D-BA3AC0FC1D06}"/>
                  </a:ext>
                </a:extLst>
              </p:cNvPr>
              <p:cNvSpPr txBox="1"/>
              <p:nvPr/>
            </p:nvSpPr>
            <p:spPr>
              <a:xfrm>
                <a:off x="2843519" y="1317530"/>
                <a:ext cx="6504958" cy="4334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altLang="ja-JP" sz="1600" b="1" dirty="0">
                    <a:solidFill>
                      <a:schemeClr val="accent1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Table 2. comparison JAXA/ESCC qualification system.</a:t>
                </a:r>
                <a:endParaRPr kumimoji="1" lang="en-US" altLang="ja-JP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4132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7AFC5-4DD8-3759-0D5D-F90C338A2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83EB12-A2C7-BF59-864A-081482D04144}"/>
              </a:ext>
            </a:extLst>
          </p:cNvPr>
          <p:cNvSpPr txBox="1"/>
          <p:nvPr/>
        </p:nvSpPr>
        <p:spPr>
          <a:xfrm>
            <a:off x="86264" y="-89321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JAXA activity for qualification specification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4D81508-7469-7B4F-947C-0971C5F8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1D05403-5C03-931B-0822-355B870DBFC1}"/>
              </a:ext>
            </a:extLst>
          </p:cNvPr>
          <p:cNvSpPr txBox="1"/>
          <p:nvPr/>
        </p:nvSpPr>
        <p:spPr>
          <a:xfrm>
            <a:off x="62240" y="619864"/>
            <a:ext cx="10489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addition to joint activity of comparison between JAXA and ESCC qualification system, </a:t>
            </a:r>
          </a:p>
          <a:p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independent 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activity of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periodic revising for generic specification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(JAXA-QTS-2xxx) in JAXA</a:t>
            </a:r>
          </a:p>
          <a:p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has 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been performed.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5EEE667-3096-87B0-7EF2-02C4760BC35E}"/>
              </a:ext>
            </a:extLst>
          </p:cNvPr>
          <p:cNvGrpSpPr/>
          <p:nvPr/>
        </p:nvGrpSpPr>
        <p:grpSpPr>
          <a:xfrm>
            <a:off x="685801" y="1869738"/>
            <a:ext cx="11025553" cy="2510661"/>
            <a:chOff x="861090" y="2134334"/>
            <a:chExt cx="10085632" cy="2510661"/>
          </a:xfrm>
        </p:grpSpPr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816C3250-0CDB-2093-D76F-EDB74FD7B1BB}"/>
                </a:ext>
              </a:extLst>
            </p:cNvPr>
            <p:cNvSpPr/>
            <p:nvPr/>
          </p:nvSpPr>
          <p:spPr>
            <a:xfrm>
              <a:off x="861090" y="2378104"/>
              <a:ext cx="10085632" cy="2266891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70F4FB3-559F-5150-60D0-8E80445C6654}"/>
                </a:ext>
              </a:extLst>
            </p:cNvPr>
            <p:cNvSpPr txBox="1"/>
            <p:nvPr/>
          </p:nvSpPr>
          <p:spPr>
            <a:xfrm>
              <a:off x="1790668" y="2134334"/>
              <a:ext cx="2764733" cy="4001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The purpose of revision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A5CC0968-A08B-1829-BB99-357CA1709CB8}"/>
                </a:ext>
              </a:extLst>
            </p:cNvPr>
            <p:cNvSpPr txBox="1"/>
            <p:nvPr/>
          </p:nvSpPr>
          <p:spPr>
            <a:xfrm>
              <a:off x="1011514" y="2637197"/>
              <a:ext cx="9784783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AutoNum type="arabicPeriod"/>
              </a:pPr>
              <a:r>
                <a:rPr lang="en-US" altLang="ja-JP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Keeping specifications up to date with advances in component technology</a:t>
              </a:r>
            </a:p>
            <a:p>
              <a:pPr marL="457200" indent="-457200">
                <a:buAutoNum type="arabicPeriod"/>
              </a:pPr>
              <a:endParaRPr lang="en-US" altLang="ja-J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457200" indent="-457200">
                <a:buAutoNum type="arabicPeriod"/>
              </a:pPr>
              <a:r>
                <a:rPr lang="en-US" altLang="ja-JP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Keeping equivalence to other agency’s specification such as MIL and ESCC</a:t>
              </a:r>
            </a:p>
            <a:p>
              <a:pPr marL="457200" indent="-457200">
                <a:buAutoNum type="arabicPeriod"/>
              </a:pPr>
              <a:endParaRPr lang="en-US" altLang="ja-JP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457200" indent="-457200">
                <a:buAutoNum type="arabicPeriod"/>
              </a:pPr>
              <a:r>
                <a:rPr lang="en-US" altLang="ja-JP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Establishment of new appendix of QTS before qualifying new type of components </a:t>
              </a:r>
            </a:p>
            <a:p>
              <a:r>
                <a:rPr lang="en-US" altLang="ja-JP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        that has not been qualified in the past</a:t>
              </a:r>
            </a:p>
          </p:txBody>
        </p:sp>
      </p:grpSp>
      <p:graphicFrame>
        <p:nvGraphicFramePr>
          <p:cNvPr id="16" name="表 15">
            <a:extLst>
              <a:ext uri="{FF2B5EF4-FFF2-40B4-BE49-F238E27FC236}">
                <a16:creationId xmlns:a16="http://schemas.microsoft.com/office/drawing/2014/main" id="{48A78076-5A95-F25D-A7BC-3B11774B0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008130"/>
              </p:ext>
            </p:extLst>
          </p:nvPr>
        </p:nvGraphicFramePr>
        <p:xfrm>
          <a:off x="429768" y="4900801"/>
          <a:ext cx="9754263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017">
                  <a:extLst>
                    <a:ext uri="{9D8B030D-6E8A-4147-A177-3AD203B41FA5}">
                      <a16:colId xmlns:a16="http://schemas.microsoft.com/office/drawing/2014/main" val="1356218076"/>
                    </a:ext>
                  </a:extLst>
                </a:gridCol>
                <a:gridCol w="3525393">
                  <a:extLst>
                    <a:ext uri="{9D8B030D-6E8A-4147-A177-3AD203B41FA5}">
                      <a16:colId xmlns:a16="http://schemas.microsoft.com/office/drawing/2014/main" val="1080968558"/>
                    </a:ext>
                  </a:extLst>
                </a:gridCol>
                <a:gridCol w="3272853">
                  <a:extLst>
                    <a:ext uri="{9D8B030D-6E8A-4147-A177-3AD203B41FA5}">
                      <a16:colId xmlns:a16="http://schemas.microsoft.com/office/drawing/2014/main" val="361921688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100020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Year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Revised QTS (Spec. Num. / component name)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60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FY2024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QTS-2180</a:t>
                      </a:r>
                    </a:p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Platinum temperature sensors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QTS-2220</a:t>
                      </a:r>
                    </a:p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Crystal oscillator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QTS-2160</a:t>
                      </a:r>
                    </a:p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Thermistors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837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FY2025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QTS-2140</a:t>
                      </a:r>
                    </a:p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Printed wiring boards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QTS-2110</a:t>
                      </a:r>
                    </a:p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Transformers and inductors</a:t>
                      </a:r>
                      <a:endParaRPr kumimoji="1" lang="ja-JP" altLang="en-US" sz="2000" dirty="0">
                        <a:latin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QTS-2060</a:t>
                      </a:r>
                    </a:p>
                    <a:p>
                      <a:pPr algn="ctr"/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Connectors</a:t>
                      </a:r>
                      <a:r>
                        <a:rPr kumimoji="1" lang="en-US" altLang="ja-JP" sz="200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*</a:t>
                      </a:r>
                      <a:r>
                        <a:rPr kumimoji="1" lang="en-US" altLang="ja-JP" sz="20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654435"/>
                  </a:ext>
                </a:extLst>
              </a:tr>
            </a:tbl>
          </a:graphicData>
        </a:graphic>
      </p:graphicFrame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C9414BB-891C-6D5C-8A0C-619E82889EAE}"/>
              </a:ext>
            </a:extLst>
          </p:cNvPr>
          <p:cNvSpPr txBox="1"/>
          <p:nvPr/>
        </p:nvSpPr>
        <p:spPr>
          <a:xfrm>
            <a:off x="2057747" y="4500691"/>
            <a:ext cx="6498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ja-JP" sz="20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Table 3. The list of revised QTS in FY2024 and FY2025.</a:t>
            </a:r>
            <a:endParaRPr kumimoji="1" lang="en-US" altLang="ja-JP" sz="20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0C440C2-E262-6584-CBD4-74A2FCD56D19}"/>
              </a:ext>
            </a:extLst>
          </p:cNvPr>
          <p:cNvSpPr txBox="1"/>
          <p:nvPr/>
        </p:nvSpPr>
        <p:spPr>
          <a:xfrm>
            <a:off x="10151758" y="6104382"/>
            <a:ext cx="21012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4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*</a:t>
            </a:r>
            <a:r>
              <a:rPr kumimoji="1" lang="en-US" altLang="ja-JP" sz="1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Discussion: FY2025</a:t>
            </a:r>
          </a:p>
          <a:p>
            <a:r>
              <a:rPr lang="en-US" altLang="ja-JP" sz="1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 Establishment: FY2026</a:t>
            </a:r>
            <a:endParaRPr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49311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07A85-4A2A-DFE8-DB4E-CBC8F82E9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D9E185C-4A1F-6BDA-762D-04F4226B754B}"/>
              </a:ext>
            </a:extLst>
          </p:cNvPr>
          <p:cNvSpPr txBox="1"/>
          <p:nvPr/>
        </p:nvSpPr>
        <p:spPr>
          <a:xfrm>
            <a:off x="86264" y="-79796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JAXA activity for qualification specification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87D5B00-E9CA-6A1B-F713-2C689998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2CC6EC0-3F49-B8AA-E0E3-33ABE5DFE046}"/>
              </a:ext>
            </a:extLst>
          </p:cNvPr>
          <p:cNvSpPr txBox="1"/>
          <p:nvPr/>
        </p:nvSpPr>
        <p:spPr>
          <a:xfrm>
            <a:off x="124481" y="1021851"/>
            <a:ext cx="8430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QTS-2180  Platinum temperature sensors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8E055B1-784B-9485-DD8F-089586048C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0526" y="926779"/>
            <a:ext cx="2750458" cy="2071816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292196C-CE45-EB16-42F7-6A0223799A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185" y="4335693"/>
            <a:ext cx="2517330" cy="187010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D54B1B-44CD-B72D-722B-90402A0CE9BF}"/>
              </a:ext>
            </a:extLst>
          </p:cNvPr>
          <p:cNvSpPr txBox="1"/>
          <p:nvPr/>
        </p:nvSpPr>
        <p:spPr>
          <a:xfrm>
            <a:off x="559943" y="1341022"/>
            <a:ext cx="8430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Revising due to the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increasing trend of operational lifetime 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 geostationary satellites from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 to 15 years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396743D-EC5C-1E97-0A2E-F30780DEE49E}"/>
              </a:ext>
            </a:extLst>
          </p:cNvPr>
          <p:cNvSpPr txBox="1"/>
          <p:nvPr/>
        </p:nvSpPr>
        <p:spPr>
          <a:xfrm>
            <a:off x="1873469" y="2828041"/>
            <a:ext cx="6322576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Temperature cycling and humidity resistance condition </a:t>
            </a:r>
            <a:endParaRPr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C415C57-466F-A60A-C1FF-F0BDF7362AD5}"/>
              </a:ext>
            </a:extLst>
          </p:cNvPr>
          <p:cNvSpPr txBox="1"/>
          <p:nvPr/>
        </p:nvSpPr>
        <p:spPr>
          <a:xfrm>
            <a:off x="938602" y="4688516"/>
            <a:ext cx="84305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Establishment of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dedicated crystal oscillators specification(QTS-2220)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to reduce qualification costs and optimize the test program.</a:t>
            </a:r>
            <a:endParaRPr kumimoji="1"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113AB2-9644-E010-22DE-1D1270D5F509}"/>
              </a:ext>
            </a:extLst>
          </p:cNvPr>
          <p:cNvSpPr txBox="1"/>
          <p:nvPr/>
        </p:nvSpPr>
        <p:spPr>
          <a:xfrm>
            <a:off x="938602" y="2048908"/>
            <a:ext cx="73852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Qualification test conditions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were updated to ensure reliability for a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20-year lifetime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including pre-launch storage.</a:t>
            </a:r>
            <a:endParaRPr kumimoji="1" lang="ja-JP" altLang="en-US" sz="20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8A7AFCD-00D7-7C00-DE96-66C74CC47978}"/>
              </a:ext>
            </a:extLst>
          </p:cNvPr>
          <p:cNvSpPr txBox="1"/>
          <p:nvPr/>
        </p:nvSpPr>
        <p:spPr>
          <a:xfrm>
            <a:off x="1317260" y="5568038"/>
            <a:ext cx="80519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Referring to MIL standards,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QT/QCI sample sizes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were reduced.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Frequency-aging screening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was added based on ESCC specification.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83EB911-53E5-D8B4-0EBA-DD22748ABAC6}"/>
              </a:ext>
            </a:extLst>
          </p:cNvPr>
          <p:cNvSpPr txBox="1"/>
          <p:nvPr/>
        </p:nvSpPr>
        <p:spPr>
          <a:xfrm>
            <a:off x="559942" y="3748963"/>
            <a:ext cx="100064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previously, JAXA didn’t have a dedicated specification for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crystal oscillators, qualification of crystal oscillators was conducted by hybrid IC specification.</a:t>
            </a:r>
            <a:endParaRPr kumimoji="1"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9161B58-D9DF-5E4F-6D76-A0AE6BF62C37}"/>
              </a:ext>
            </a:extLst>
          </p:cNvPr>
          <p:cNvSpPr txBox="1"/>
          <p:nvPr/>
        </p:nvSpPr>
        <p:spPr>
          <a:xfrm>
            <a:off x="8737609" y="2955470"/>
            <a:ext cx="3454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3. An example of the JAXA qualified </a:t>
            </a:r>
          </a:p>
          <a:p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platinum temperature sensor.</a:t>
            </a:r>
            <a:endParaRPr kumimoji="1" lang="en-US" altLang="ja-JP" sz="14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8C41D04-361D-B00B-6050-295120900FC0}"/>
              </a:ext>
            </a:extLst>
          </p:cNvPr>
          <p:cNvSpPr txBox="1"/>
          <p:nvPr/>
        </p:nvSpPr>
        <p:spPr>
          <a:xfrm>
            <a:off x="9578374" y="6152627"/>
            <a:ext cx="2308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4. The JAXA qualified </a:t>
            </a:r>
          </a:p>
          <a:p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crystal oscillator.</a:t>
            </a:r>
            <a:endParaRPr kumimoji="1" lang="en-US" altLang="ja-JP" sz="14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35311FC-722E-3B16-505B-DC8ECF2A3D3F}"/>
              </a:ext>
            </a:extLst>
          </p:cNvPr>
          <p:cNvSpPr txBox="1"/>
          <p:nvPr/>
        </p:nvSpPr>
        <p:spPr>
          <a:xfrm>
            <a:off x="124481" y="3383442"/>
            <a:ext cx="6137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QTS-2220   Crystal oscillator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C6C6CA-BE08-9C1F-2D8C-F731E6D1AE46}"/>
              </a:ext>
            </a:extLst>
          </p:cNvPr>
          <p:cNvSpPr txBox="1"/>
          <p:nvPr/>
        </p:nvSpPr>
        <p:spPr>
          <a:xfrm>
            <a:off x="124481" y="452342"/>
            <a:ext cx="554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Representative revision items</a:t>
            </a:r>
          </a:p>
        </p:txBody>
      </p:sp>
    </p:spTree>
    <p:extLst>
      <p:ext uri="{BB962C8B-B14F-4D97-AF65-F5344CB8AC3E}">
        <p14:creationId xmlns:p14="http://schemas.microsoft.com/office/powerpoint/2010/main" val="3667503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F2C02-8A2F-F9C6-258A-77A2436A5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D03F44F-7942-605E-E773-912DEC276ED1}"/>
              </a:ext>
            </a:extLst>
          </p:cNvPr>
          <p:cNvSpPr txBox="1"/>
          <p:nvPr/>
        </p:nvSpPr>
        <p:spPr>
          <a:xfrm>
            <a:off x="86264" y="-89321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JAXA activity for qualification specification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0C31A07-9E73-E40E-7E64-DC1CED169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901B76C-5B4D-CF93-7840-2F1934D996A6}"/>
              </a:ext>
            </a:extLst>
          </p:cNvPr>
          <p:cNvSpPr txBox="1"/>
          <p:nvPr/>
        </p:nvSpPr>
        <p:spPr>
          <a:xfrm>
            <a:off x="175281" y="1024679"/>
            <a:ext cx="8430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QTS-2160    Thermistors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D67A3BC2-C869-A5F9-8A05-A7A92B3F2A5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3006" y="867814"/>
            <a:ext cx="2618348" cy="207719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C66ECBD-6F41-E45B-70B4-2993B9D66A26}"/>
              </a:ext>
            </a:extLst>
          </p:cNvPr>
          <p:cNvSpPr txBox="1"/>
          <p:nvPr/>
        </p:nvSpPr>
        <p:spPr>
          <a:xfrm>
            <a:off x="406101" y="1621570"/>
            <a:ext cx="8430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Removement of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mechanical stress tests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for chip NTC thermistors.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BC3702F-636E-6CA6-728A-16B4E43C62E8}"/>
              </a:ext>
            </a:extLst>
          </p:cNvPr>
          <p:cNvSpPr txBox="1"/>
          <p:nvPr/>
        </p:nvSpPr>
        <p:spPr>
          <a:xfrm>
            <a:off x="406100" y="3968174"/>
            <a:ext cx="10795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larification of  unclear requirements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maintenance of equivalency with the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latest</a:t>
            </a:r>
            <a:r>
              <a:rPr kumimoji="1"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ECSS specification</a:t>
            </a:r>
            <a:r>
              <a:rPr kumimoji="1"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kumimoji="1"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07D8683-AB19-0448-EBB0-83AC1B33B232}"/>
              </a:ext>
            </a:extLst>
          </p:cNvPr>
          <p:cNvSpPr txBox="1"/>
          <p:nvPr/>
        </p:nvSpPr>
        <p:spPr>
          <a:xfrm>
            <a:off x="797472" y="2133151"/>
            <a:ext cx="75267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Based on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device structure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and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test results in the past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showing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 mechanical-stress-related failures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these requirements were considered unnecessary.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4ADC8C-E8C9-FCB2-4FC5-0304DF62A481}"/>
              </a:ext>
            </a:extLst>
          </p:cNvPr>
          <p:cNvSpPr txBox="1"/>
          <p:nvPr/>
        </p:nvSpPr>
        <p:spPr>
          <a:xfrm>
            <a:off x="797472" y="4919008"/>
            <a:ext cx="109138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 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Undercut inspection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requirements were optimized based on manufacturing method, </a:t>
            </a:r>
          </a:p>
          <a:p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   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allowing omission for undercut-free processes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 QCI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while retaining QT requirements.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TH plating thickness evaluation 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method was updated to align with the revised ECSS-Q-ST-70-60C specification from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3 points average calculation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to </a:t>
            </a:r>
            <a:r>
              <a:rPr lang="en-US" altLang="ja-JP" sz="20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minimum thickness measurement</a:t>
            </a: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ja-JP" sz="2000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7A8EE48-EA86-F15A-8744-9735E4367966}"/>
              </a:ext>
            </a:extLst>
          </p:cNvPr>
          <p:cNvSpPr txBox="1"/>
          <p:nvPr/>
        </p:nvSpPr>
        <p:spPr>
          <a:xfrm>
            <a:off x="8708599" y="2945009"/>
            <a:ext cx="3387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5. The JAXA qualified thermistors, chip, negative temperature coefficient.</a:t>
            </a:r>
            <a:endParaRPr kumimoji="1" lang="en-US" altLang="ja-JP" sz="14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AE08F29-6BBA-0396-DDDF-FA8E7E0BA5A6}"/>
              </a:ext>
            </a:extLst>
          </p:cNvPr>
          <p:cNvSpPr txBox="1"/>
          <p:nvPr/>
        </p:nvSpPr>
        <p:spPr>
          <a:xfrm>
            <a:off x="124481" y="452342"/>
            <a:ext cx="554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Representative revision items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EC35CB-FE66-1B53-2749-BA02336695E7}"/>
              </a:ext>
            </a:extLst>
          </p:cNvPr>
          <p:cNvSpPr txBox="1"/>
          <p:nvPr/>
        </p:nvSpPr>
        <p:spPr>
          <a:xfrm>
            <a:off x="175281" y="3485730"/>
            <a:ext cx="61406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000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QTS-2140   Printed wiring boards</a:t>
            </a:r>
          </a:p>
        </p:txBody>
      </p:sp>
    </p:spTree>
    <p:extLst>
      <p:ext uri="{BB962C8B-B14F-4D97-AF65-F5344CB8AC3E}">
        <p14:creationId xmlns:p14="http://schemas.microsoft.com/office/powerpoint/2010/main" val="617323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957BD-026D-FCB8-BB55-9BE2DCF56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DDF013-3190-FB7C-9E12-32640A719749}"/>
              </a:ext>
            </a:extLst>
          </p:cNvPr>
          <p:cNvSpPr txBox="1"/>
          <p:nvPr/>
        </p:nvSpPr>
        <p:spPr>
          <a:xfrm>
            <a:off x="86264" y="-98846"/>
            <a:ext cx="1111501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JAXA activity for qualification specification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CE1B58C-BE34-EB0B-53DB-86713464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53C9DC4-A0EF-2011-BBEC-AE42FA42B2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5493" y="471961"/>
            <a:ext cx="2346829" cy="1506434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E312395-68E1-1B98-A9E5-019741D2DE8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1114" y="3847039"/>
            <a:ext cx="2375662" cy="141809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7CF765A-B050-E1A2-705F-2D9450F88A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1983" y="2468196"/>
            <a:ext cx="2346828" cy="107267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F34A9AE-AB7A-1C12-0F08-964A5106B151}"/>
              </a:ext>
            </a:extLst>
          </p:cNvPr>
          <p:cNvGrpSpPr/>
          <p:nvPr/>
        </p:nvGrpSpPr>
        <p:grpSpPr>
          <a:xfrm>
            <a:off x="124481" y="994320"/>
            <a:ext cx="8517425" cy="2695301"/>
            <a:chOff x="124481" y="496169"/>
            <a:chExt cx="8517425" cy="269530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FA94049-106C-4C00-7FDD-50237FE1384D}"/>
                </a:ext>
              </a:extLst>
            </p:cNvPr>
            <p:cNvSpPr txBox="1"/>
            <p:nvPr/>
          </p:nvSpPr>
          <p:spPr>
            <a:xfrm>
              <a:off x="124481" y="496169"/>
              <a:ext cx="84305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kumimoji="1"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QTS-2110   Transformers and inductors</a:t>
              </a: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F8103E96-B3FD-097D-B010-18226E030109}"/>
                </a:ext>
              </a:extLst>
            </p:cNvPr>
            <p:cNvSpPr txBox="1"/>
            <p:nvPr/>
          </p:nvSpPr>
          <p:spPr>
            <a:xfrm>
              <a:off x="211323" y="852699"/>
              <a:ext cx="84305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</a:t>
              </a:r>
              <a:r>
                <a:rPr kumimoji="1"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nhancement of reliability verification</a:t>
              </a:r>
              <a:r>
                <a:rPr kumimoji="1"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and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inclusion of</a:t>
              </a:r>
              <a:r>
                <a:rPr kumimoji="1"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new device types</a:t>
              </a:r>
              <a:r>
                <a:rPr kumimoji="1"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.</a:t>
              </a:r>
            </a:p>
            <a:p>
              <a:r>
                <a:rPr kumimoji="1"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C2A66FC3-4AC3-7267-041D-8A07B4196B10}"/>
                </a:ext>
              </a:extLst>
            </p:cNvPr>
            <p:cNvSpPr txBox="1"/>
            <p:nvPr/>
          </p:nvSpPr>
          <p:spPr>
            <a:xfrm>
              <a:off x="619678" y="1437144"/>
              <a:ext cx="781651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X-ray inspection 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was added to QT and QCI screening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after thermal shock testing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to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verify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workmanship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and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detect potential environmental test effects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. </a:t>
              </a:r>
            </a:p>
            <a:p>
              <a:pPr marL="342900" indent="-342900">
                <a:buFont typeface="Wingdings" panose="05000000000000000000" pitchFamily="2" charset="2"/>
                <a:buChar char="Ø"/>
              </a:pPr>
              <a:endParaRPr lang="en-US" altLang="ja-JP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The inward-form lead surface-mount type 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inductors were added in specification.</a:t>
              </a:r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72172B7-08FE-9169-F940-C60C68006532}"/>
              </a:ext>
            </a:extLst>
          </p:cNvPr>
          <p:cNvSpPr txBox="1"/>
          <p:nvPr/>
        </p:nvSpPr>
        <p:spPr>
          <a:xfrm>
            <a:off x="8641906" y="1929270"/>
            <a:ext cx="3477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6. An example of the JAXA qualified transformers.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9659264-DF2F-692A-21B5-C0A33E7E4B4B}"/>
              </a:ext>
            </a:extLst>
          </p:cNvPr>
          <p:cNvSpPr txBox="1"/>
          <p:nvPr/>
        </p:nvSpPr>
        <p:spPr>
          <a:xfrm>
            <a:off x="8279785" y="3507181"/>
            <a:ext cx="39122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7. Terminal structure of inward form lead.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4FFFEA4-671C-9A3D-31B9-9F9F1776AD76}"/>
              </a:ext>
            </a:extLst>
          </p:cNvPr>
          <p:cNvGrpSpPr/>
          <p:nvPr/>
        </p:nvGrpSpPr>
        <p:grpSpPr>
          <a:xfrm>
            <a:off x="124481" y="3965802"/>
            <a:ext cx="11995229" cy="2711147"/>
            <a:chOff x="124481" y="3965802"/>
            <a:chExt cx="11995229" cy="2711147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D9C77331-D870-AD40-0335-8B48233EAE35}"/>
                </a:ext>
              </a:extLst>
            </p:cNvPr>
            <p:cNvSpPr txBox="1"/>
            <p:nvPr/>
          </p:nvSpPr>
          <p:spPr>
            <a:xfrm>
              <a:off x="211324" y="4365912"/>
              <a:ext cx="86068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1"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Establishment of </a:t>
              </a:r>
              <a:r>
                <a:rPr kumimoji="1"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 new appendix J for cable assemblies </a:t>
              </a:r>
              <a:r>
                <a:rPr kumimoji="1"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based on </a:t>
              </a:r>
            </a:p>
            <a:p>
              <a:r>
                <a:rPr kumimoji="1"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   existing QTS requirements and ESCC specification. </a:t>
              </a:r>
            </a:p>
            <a:p>
              <a:pPr marL="342900" indent="-342900">
                <a:buFont typeface="Arial" panose="020B0604020202020204" pitchFamily="34" charset="0"/>
                <a:buChar char="•"/>
              </a:pPr>
              <a:endParaRPr kumimoji="1" lang="en-US" altLang="ja-JP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D9298ED9-AF35-0872-7272-C0F68ED9CFBD}"/>
                </a:ext>
              </a:extLst>
            </p:cNvPr>
            <p:cNvSpPr txBox="1"/>
            <p:nvPr/>
          </p:nvSpPr>
          <p:spPr>
            <a:xfrm>
              <a:off x="619679" y="5199621"/>
              <a:ext cx="11500031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US" altLang="ja-JP" dirty="0"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The qualified cable assemblies consist of following connectors and cables.</a:t>
              </a:r>
            </a:p>
            <a:p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        Connectors: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Rectangular microminiature connectors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(QTS-2060 appx. F)</a:t>
              </a:r>
            </a:p>
            <a:p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        Cables: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RF coaxial cables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/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FEP insulated wires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/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fluorinated polyimide insulated wires</a:t>
              </a:r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/</a:t>
              </a:r>
            </a:p>
            <a:p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                       </a:t>
              </a:r>
              <a:r>
                <a:rPr lang="en-US" altLang="ja-JP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differential transmission cables</a:t>
              </a:r>
            </a:p>
            <a:p>
              <a:r>
                <a:rPr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                       (JAXA qualified components, MIL failure rate level S, R, D, C, GSFC S311 and ESCC level B, C)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DC8E13B-4298-6DF8-8AF1-855B775EE975}"/>
                </a:ext>
              </a:extLst>
            </p:cNvPr>
            <p:cNvSpPr txBox="1"/>
            <p:nvPr/>
          </p:nvSpPr>
          <p:spPr>
            <a:xfrm>
              <a:off x="124481" y="3965802"/>
              <a:ext cx="619531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kumimoji="1" lang="en-US" altLang="ja-JP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QTS-2060   Connectors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17FF85D-88E0-B49B-6508-FC4A0CFDCD32}"/>
              </a:ext>
            </a:extLst>
          </p:cNvPr>
          <p:cNvSpPr txBox="1"/>
          <p:nvPr/>
        </p:nvSpPr>
        <p:spPr>
          <a:xfrm>
            <a:off x="8766811" y="5265111"/>
            <a:ext cx="3425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8. Examples of the JAXA qualified rectangular microminiature connectors.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FCACA31-CF0E-A1D6-1E6F-26FAA55E9ED5}"/>
              </a:ext>
            </a:extLst>
          </p:cNvPr>
          <p:cNvSpPr txBox="1"/>
          <p:nvPr/>
        </p:nvSpPr>
        <p:spPr>
          <a:xfrm>
            <a:off x="124481" y="452342"/>
            <a:ext cx="554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Representative revision items</a:t>
            </a:r>
          </a:p>
        </p:txBody>
      </p:sp>
    </p:spTree>
    <p:extLst>
      <p:ext uri="{BB962C8B-B14F-4D97-AF65-F5344CB8AC3E}">
        <p14:creationId xmlns:p14="http://schemas.microsoft.com/office/powerpoint/2010/main" val="40248826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41BAA62-CA07-033A-89C8-5724C35844E1}"/>
              </a:ext>
            </a:extLst>
          </p:cNvPr>
          <p:cNvSpPr txBox="1"/>
          <p:nvPr/>
        </p:nvSpPr>
        <p:spPr>
          <a:xfrm>
            <a:off x="86264" y="34504"/>
            <a:ext cx="1111501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Evaluation of COTS components of chip film capacitor for applying to space crafts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6DB6A2-AE57-4DCF-BDF3-21F1E760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B252E67-F38F-3A4E-1121-DBC8F443C8D7}"/>
              </a:ext>
            </a:extLst>
          </p:cNvPr>
          <p:cNvSpPr/>
          <p:nvPr/>
        </p:nvSpPr>
        <p:spPr>
          <a:xfrm>
            <a:off x="355106" y="553991"/>
            <a:ext cx="3353293" cy="461665"/>
          </a:xfrm>
          <a:prstGeom prst="roundRect">
            <a:avLst/>
          </a:prstGeom>
          <a:solidFill>
            <a:srgbClr val="33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Introduction of COTS Activity</a:t>
            </a:r>
            <a:endParaRPr kumimoji="1" lang="ja-JP" altLang="en-US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123E609-31BB-5062-FE79-D6516C9DC4B3}"/>
              </a:ext>
            </a:extLst>
          </p:cNvPr>
          <p:cNvSpPr txBox="1"/>
          <p:nvPr/>
        </p:nvSpPr>
        <p:spPr>
          <a:xfrm>
            <a:off x="355106" y="1530496"/>
            <a:ext cx="111150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1"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Commercial Off-The-Shelf (COTS) </a:t>
            </a:r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components are expected to apply to the latest space applications due to its advantage of performance and cost.</a:t>
            </a: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The parts program group evaluates selected COTS to verify whether they have enough tolerance to the space environment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in order to minimize the risk</a:t>
            </a:r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.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Based on the evaluation results, we establish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guideline for application of COTS components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to spacecrafts.</a:t>
            </a:r>
            <a:b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The guideline includes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evaluation results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identified failure modes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precautions for use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b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In the past, we have conducted evaluation for the flip chip IC, Polymer tantalum capacitor, voltage-controlled crystal oscillator and solid-state battery.</a:t>
            </a:r>
          </a:p>
          <a:p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Lately, with the increase in the necessary electric power for spacecraft, there is a need for film capacitors with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high rated voltage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large capacitance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 voltage dependence of capacitance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kumimoji="1"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In FY2024 to 2025,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evaluation test for chip film capacitor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was conducted.</a:t>
            </a:r>
          </a:p>
        </p:txBody>
      </p:sp>
    </p:spTree>
    <p:extLst>
      <p:ext uri="{BB962C8B-B14F-4D97-AF65-F5344CB8AC3E}">
        <p14:creationId xmlns:p14="http://schemas.microsoft.com/office/powerpoint/2010/main" val="3567757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41BAA62-CA07-033A-89C8-5724C35844E1}"/>
              </a:ext>
            </a:extLst>
          </p:cNvPr>
          <p:cNvSpPr txBox="1"/>
          <p:nvPr/>
        </p:nvSpPr>
        <p:spPr>
          <a:xfrm>
            <a:off x="86264" y="-79796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Overview and specification of target component</a:t>
            </a:r>
            <a:endParaRPr kumimoji="1" lang="ja-JP" altLang="en-US" sz="3200" b="1" dirty="0">
              <a:solidFill>
                <a:srgbClr val="FF0000"/>
              </a:solidFill>
              <a:latin typeface="Cambria" panose="02040503050406030204" pitchFamily="18" charset="0"/>
              <a:ea typeface="メイリオ" panose="020B0604030504040204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6DB6A2-AE57-4DCF-BDF3-21F1E760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B4AA0D3-A0BC-1020-8FFA-729B7FE72D6B}"/>
              </a:ext>
            </a:extLst>
          </p:cNvPr>
          <p:cNvSpPr txBox="1"/>
          <p:nvPr/>
        </p:nvSpPr>
        <p:spPr>
          <a:xfrm>
            <a:off x="237067" y="742019"/>
            <a:ext cx="661343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Component</a:t>
            </a:r>
            <a:r>
              <a:rPr lang="ja-JP" altLang="en-US" sz="2400" dirty="0">
                <a:latin typeface="Cambria" panose="02040503050406030204" pitchFamily="18" charset="0"/>
              </a:rPr>
              <a:t> </a:t>
            </a: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ja-JP" altLang="en-US" sz="2400" dirty="0">
                <a:latin typeface="Cambria" panose="02040503050406030204" pitchFamily="18" charset="0"/>
              </a:rPr>
              <a:t> </a:t>
            </a: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Chip film</a:t>
            </a:r>
            <a:r>
              <a:rPr lang="ja-JP" altLang="en-US" sz="2400" dirty="0">
                <a:latin typeface="Cambria" panose="02040503050406030204" pitchFamily="18" charset="0"/>
              </a:rPr>
              <a:t> </a:t>
            </a: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capacitor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Structure: Stacking structure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Material: </a:t>
            </a:r>
          </a:p>
          <a:p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         </a:t>
            </a:r>
            <a:r>
              <a:rPr lang="ja-JP" alt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Dielectric: Acrylic Polymer</a:t>
            </a:r>
          </a:p>
          <a:p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         </a:t>
            </a:r>
            <a:r>
              <a:rPr lang="ja-JP" alt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Internal electrode: Al</a:t>
            </a:r>
          </a:p>
          <a:p>
            <a:endParaRPr lang="en-US" altLang="ja-JP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         </a:t>
            </a:r>
            <a:r>
              <a:rPr lang="ja-JP" altLang="en-US" sz="2400" dirty="0"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sz="2400" dirty="0">
                <a:latin typeface="Cambria" panose="02040503050406030204" pitchFamily="18" charset="0"/>
                <a:ea typeface="Cambria" panose="02040503050406030204" pitchFamily="18" charset="0"/>
              </a:rPr>
              <a:t>External electrode: Brass(Cu-Zn)/Cu/Sn</a:t>
            </a:r>
          </a:p>
        </p:txBody>
      </p:sp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3CF354F0-A570-53EC-7226-148340616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9990927"/>
              </p:ext>
            </p:extLst>
          </p:nvPr>
        </p:nvGraphicFramePr>
        <p:xfrm>
          <a:off x="6850505" y="837901"/>
          <a:ext cx="4260819" cy="260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6806">
                  <a:extLst>
                    <a:ext uri="{9D8B030D-6E8A-4147-A177-3AD203B41FA5}">
                      <a16:colId xmlns:a16="http://schemas.microsoft.com/office/drawing/2014/main" val="357392644"/>
                    </a:ext>
                  </a:extLst>
                </a:gridCol>
                <a:gridCol w="1964013">
                  <a:extLst>
                    <a:ext uri="{9D8B030D-6E8A-4147-A177-3AD203B41FA5}">
                      <a16:colId xmlns:a16="http://schemas.microsoft.com/office/drawing/2014/main" val="3715422005"/>
                    </a:ext>
                  </a:extLst>
                </a:gridCol>
              </a:tblGrid>
              <a:tr h="147164">
                <a:tc gridSpan="2"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Product specification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97041" marR="97041" marT="48521" marB="48521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84570"/>
                  </a:ext>
                </a:extLst>
              </a:tr>
              <a:tr h="138846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</a:rPr>
                        <a:t>Chip size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</a:rPr>
                        <a:t>4532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extLst>
                  <a:ext uri="{0D108BD9-81ED-4DB2-BD59-A6C34878D82A}">
                    <a16:rowId xmlns:a16="http://schemas.microsoft.com/office/drawing/2014/main" val="3649088569"/>
                  </a:ext>
                </a:extLst>
              </a:tr>
              <a:tr h="138846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Rated voltage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16V DC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extLst>
                  <a:ext uri="{0D108BD9-81ED-4DB2-BD59-A6C34878D82A}">
                    <a16:rowId xmlns:a16="http://schemas.microsoft.com/office/drawing/2014/main" val="2417600487"/>
                  </a:ext>
                </a:extLst>
              </a:tr>
              <a:tr h="138846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Range of capacitor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4.7µF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extLst>
                  <a:ext uri="{0D108BD9-81ED-4DB2-BD59-A6C34878D82A}">
                    <a16:rowId xmlns:a16="http://schemas.microsoft.com/office/drawing/2014/main" val="1240099124"/>
                  </a:ext>
                </a:extLst>
              </a:tr>
              <a:tr h="138846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</a:rPr>
                        <a:t>Capacitance tolerance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</a:rPr>
                        <a:t>±20%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extLst>
                  <a:ext uri="{0D108BD9-81ED-4DB2-BD59-A6C34878D82A}">
                    <a16:rowId xmlns:a16="http://schemas.microsoft.com/office/drawing/2014/main" val="1319767835"/>
                  </a:ext>
                </a:extLst>
              </a:tr>
              <a:tr h="138846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</a:rPr>
                        <a:t>Insulation resistance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</a:rPr>
                        <a:t>At least 300 M</a:t>
                      </a:r>
                      <a:r>
                        <a:rPr kumimoji="1" lang="el-GR" altLang="ja-JP" sz="1600" dirty="0">
                          <a:latin typeface="Cambria" panose="02040503050406030204" pitchFamily="18" charset="0"/>
                        </a:rPr>
                        <a:t>Ω·μ</a:t>
                      </a:r>
                      <a:r>
                        <a:rPr kumimoji="1" lang="en-US" altLang="ja-JP" sz="1600" dirty="0">
                          <a:latin typeface="Cambria" panose="02040503050406030204" pitchFamily="18" charset="0"/>
                        </a:rPr>
                        <a:t>F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extLst>
                  <a:ext uri="{0D108BD9-81ED-4DB2-BD59-A6C34878D82A}">
                    <a16:rowId xmlns:a16="http://schemas.microsoft.com/office/drawing/2014/main" val="5080225"/>
                  </a:ext>
                </a:extLst>
              </a:tr>
              <a:tr h="138846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Dissipation factor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At most 1.5%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extLst>
                  <a:ext uri="{0D108BD9-81ED-4DB2-BD59-A6C34878D82A}">
                    <a16:rowId xmlns:a16="http://schemas.microsoft.com/office/drawing/2014/main" val="1390759384"/>
                  </a:ext>
                </a:extLst>
              </a:tr>
              <a:tr h="138846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Range of temperature</a:t>
                      </a:r>
                      <a:endParaRPr kumimoji="1" lang="ja-JP" altLang="en-US" sz="1600" dirty="0">
                        <a:latin typeface="Cambria" panose="02040503050406030204" pitchFamily="18" charset="0"/>
                      </a:endParaRPr>
                    </a:p>
                  </a:txBody>
                  <a:tcPr marL="79498" marR="79498" marT="39749" marB="39749"/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-55</a:t>
                      </a:r>
                      <a:r>
                        <a:rPr kumimoji="1" lang="ja-JP" altLang="en-US" sz="1600" dirty="0">
                          <a:latin typeface="Cambria" panose="02040503050406030204" pitchFamily="18" charset="0"/>
                        </a:rPr>
                        <a:t>℃</a:t>
                      </a:r>
                      <a:r>
                        <a:rPr kumimoji="1" lang="en-US" altLang="ja-JP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~+125</a:t>
                      </a:r>
                      <a:r>
                        <a:rPr kumimoji="1" lang="ja-JP" altLang="en-US" sz="1600" dirty="0">
                          <a:latin typeface="Cambria" panose="02040503050406030204" pitchFamily="18" charset="0"/>
                        </a:rPr>
                        <a:t>℃</a:t>
                      </a:r>
                    </a:p>
                  </a:txBody>
                  <a:tcPr marL="79498" marR="79498" marT="39749" marB="39749"/>
                </a:tc>
                <a:extLst>
                  <a:ext uri="{0D108BD9-81ED-4DB2-BD59-A6C34878D82A}">
                    <a16:rowId xmlns:a16="http://schemas.microsoft.com/office/drawing/2014/main" val="852913752"/>
                  </a:ext>
                </a:extLst>
              </a:tr>
            </a:tbl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336A3B1-7C60-985C-A692-5945140062C1}"/>
              </a:ext>
            </a:extLst>
          </p:cNvPr>
          <p:cNvSpPr txBox="1"/>
          <p:nvPr/>
        </p:nvSpPr>
        <p:spPr>
          <a:xfrm>
            <a:off x="6631124" y="499347"/>
            <a:ext cx="4694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altLang="ja-JP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Table 4. The specification of evaluated capacitor</a:t>
            </a:r>
            <a:endParaRPr kumimoji="1" lang="en-US" altLang="ja-JP" sz="16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BE1FC57-BC42-576A-D5EC-2254EBB0551D}"/>
              </a:ext>
            </a:extLst>
          </p:cNvPr>
          <p:cNvGrpSpPr/>
          <p:nvPr/>
        </p:nvGrpSpPr>
        <p:grpSpPr>
          <a:xfrm>
            <a:off x="6717384" y="3604660"/>
            <a:ext cx="5354751" cy="2838300"/>
            <a:chOff x="6717384" y="3604660"/>
            <a:chExt cx="5354751" cy="2838300"/>
          </a:xfrm>
        </p:grpSpPr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979A37F9-EB38-F480-AA5F-6184CE1D52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17384" y="3604660"/>
              <a:ext cx="5354751" cy="2499769"/>
            </a:xfrm>
            <a:prstGeom prst="rect">
              <a:avLst/>
            </a:prstGeom>
          </p:spPr>
        </p:pic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16D344F-5419-2311-45EA-CB3CE5CD1F6C}"/>
                </a:ext>
              </a:extLst>
            </p:cNvPr>
            <p:cNvSpPr txBox="1"/>
            <p:nvPr/>
          </p:nvSpPr>
          <p:spPr>
            <a:xfrm>
              <a:off x="6850505" y="6104406"/>
              <a:ext cx="46462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b="1" dirty="0">
                  <a:solidFill>
                    <a:schemeClr val="accent1">
                      <a:lumMod val="50000"/>
                    </a:scheme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Fig. 9. Schematic diagram of chip film capacitor.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0279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D39D2-8747-1C2C-7B2A-56E3E1F74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895752-B574-D887-5472-4738C7B8A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B21D80-6657-A4C2-3D71-650A741C571F}"/>
              </a:ext>
            </a:extLst>
          </p:cNvPr>
          <p:cNvSpPr txBox="1"/>
          <p:nvPr/>
        </p:nvSpPr>
        <p:spPr>
          <a:xfrm>
            <a:off x="0" y="-57150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Evaluation Test Contents and </a:t>
            </a:r>
            <a:r>
              <a:rPr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</a:t>
            </a:r>
            <a:r>
              <a:rPr kumimoji="1"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verview Results</a:t>
            </a:r>
            <a:endParaRPr kumimoji="1" lang="ja-JP" altLang="en-US" sz="3200" b="1" dirty="0">
              <a:solidFill>
                <a:srgbClr val="FF0000"/>
              </a:solidFill>
              <a:latin typeface="Cambria" panose="02040503050406030204" pitchFamily="18" charset="0"/>
              <a:ea typeface="メイリオ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E90C69D-0467-5B8C-EBC7-653A9275E87B}"/>
              </a:ext>
            </a:extLst>
          </p:cNvPr>
          <p:cNvSpPr txBox="1"/>
          <p:nvPr/>
        </p:nvSpPr>
        <p:spPr>
          <a:xfrm>
            <a:off x="7105220" y="1637522"/>
            <a:ext cx="37803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Table 5</a:t>
            </a:r>
            <a:r>
              <a:rPr kumimoji="1" lang="ja-JP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メイリオ" panose="020B0604030504040204" pitchFamily="50" charset="-128"/>
                <a:cs typeface="+mn-cs"/>
              </a:rPr>
              <a:t>：</a:t>
            </a:r>
            <a:r>
              <a:rPr lang="en-US" altLang="ja-JP" sz="16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Evaluation tests</a:t>
            </a:r>
            <a:r>
              <a:rPr lang="ja-JP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sz="16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and</a:t>
            </a:r>
            <a:r>
              <a:rPr lang="ja-JP" altLang="en-US" sz="16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sz="16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result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B7B1BE-D2D8-334D-9281-9EA6D01EC98D}"/>
              </a:ext>
            </a:extLst>
          </p:cNvPr>
          <p:cNvSpPr txBox="1"/>
          <p:nvPr/>
        </p:nvSpPr>
        <p:spPr>
          <a:xfrm>
            <a:off x="6279452" y="6590337"/>
            <a:ext cx="3352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Group Ⅰ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Screening</a:t>
            </a:r>
            <a:r>
              <a:rPr lang="en-US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Ⅱ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～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Ⅺ</a:t>
            </a:r>
            <a:r>
              <a:rPr kumimoji="1" lang="ja-JP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</a:t>
            </a: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LAT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5559798C-9996-7436-979B-52BD4FAD18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688453"/>
              </p:ext>
            </p:extLst>
          </p:nvPr>
        </p:nvGraphicFramePr>
        <p:xfrm>
          <a:off x="6279452" y="1945299"/>
          <a:ext cx="5256000" cy="4675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00">
                  <a:extLst>
                    <a:ext uri="{9D8B030D-6E8A-4147-A177-3AD203B41FA5}">
                      <a16:colId xmlns:a16="http://schemas.microsoft.com/office/drawing/2014/main" val="16537484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428426084"/>
                    </a:ext>
                  </a:extLst>
                </a:gridCol>
                <a:gridCol w="2880000">
                  <a:extLst>
                    <a:ext uri="{9D8B030D-6E8A-4147-A177-3AD203B41FA5}">
                      <a16:colId xmlns:a16="http://schemas.microsoft.com/office/drawing/2014/main" val="1665089057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val="925039469"/>
                    </a:ext>
                  </a:extLst>
                </a:gridCol>
              </a:tblGrid>
              <a:tr h="276759">
                <a:tc gridSpan="3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kumimoji="1" lang="ja-JP" alt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88" marR="84888" marT="42444" marB="424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Result</a:t>
                      </a:r>
                      <a:endParaRPr kumimoji="1" lang="ja-JP" altLang="en-US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88" marR="84888" marT="42444" marB="424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263457"/>
                  </a:ext>
                </a:extLst>
              </a:tr>
              <a:tr h="323014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Order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676136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88" marR="84888" marT="42444" marB="424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Thermal shock and voltage aging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  <a:endPara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56169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Insulation resistance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(+125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℃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  <a:endPara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8838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Dielectric withstanding voltage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  <a:endPara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1386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Insulation resistance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(+25</a:t>
                      </a:r>
                      <a:r>
                        <a:rPr kumimoji="1" lang="ja-JP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℃</a:t>
                      </a:r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  <a:endPara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716604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Capacitance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  <a:endPara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1897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Dissipation factor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  <a:endPara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20494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88" marR="84888" marT="42444" marB="424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Externals, dimensions, and marking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20009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DPA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788032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88" marR="84888" marT="42444" marB="424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Solderability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2743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Resistance to soldering heat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581059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88" marR="84888" marT="42444" marB="424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Voltage-temperature characteristics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  <a:endParaRPr kumimoji="1" lang="en-US" altLang="ja-JP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85088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Moisture resistance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471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Humidity, steady state, low voltage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47149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Life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831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Barometric pressure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58858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Thermal shock and immersion cycling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113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Thermal shock(I)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2914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XI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888" marR="84888" marT="42444" marB="424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Shear (destructive)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863698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Substrate bending</a:t>
                      </a:r>
                      <a:endParaRPr kumimoji="1" lang="ja-JP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127559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16DD635-3A7A-9796-F349-7E53BE828A39}"/>
              </a:ext>
            </a:extLst>
          </p:cNvPr>
          <p:cNvSpPr txBox="1"/>
          <p:nvPr/>
        </p:nvSpPr>
        <p:spPr>
          <a:xfrm>
            <a:off x="173067" y="2350017"/>
            <a:ext cx="598967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en-US" altLang="ja-JP" dirty="0">
                <a:latin typeface="Cambria" panose="02040503050406030204" pitchFamily="18" charset="0"/>
              </a:rPr>
              <a:t>The screening and part of the LAT were passed.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ja-JP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mbria" panose="02040503050406030204" pitchFamily="18" charset="0"/>
              </a:rPr>
              <a:t>F</a:t>
            </a:r>
            <a:r>
              <a:rPr kumimoji="1" lang="en-US" altLang="ja-JP" dirty="0">
                <a:latin typeface="Cambria" panose="02040503050406030204" pitchFamily="18" charset="0"/>
              </a:rPr>
              <a:t>ailures were identified </a:t>
            </a:r>
            <a:r>
              <a:rPr lang="en-US" altLang="ja-JP" dirty="0">
                <a:latin typeface="Cambria" panose="02040503050406030204" pitchFamily="18" charset="0"/>
              </a:rPr>
              <a:t>in tests related to moisture and temperature stress.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ja-JP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Cross sectional analyses were performed for failure samples.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ja-JP" dirty="0">
              <a:latin typeface="Cambria" panose="0204050305040603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b="1" dirty="0">
                <a:latin typeface="Cambria" panose="02040503050406030204" pitchFamily="18" charset="0"/>
              </a:rPr>
              <a:t>As representative evaluation tests, </a:t>
            </a:r>
          </a:p>
          <a:p>
            <a:r>
              <a:rPr lang="en-US" altLang="ja-JP" b="1" dirty="0">
                <a:latin typeface="Cambria" panose="02040503050406030204" pitchFamily="18" charset="0"/>
              </a:rPr>
              <a:t>      the results and Cross-sectional</a:t>
            </a:r>
          </a:p>
          <a:p>
            <a:r>
              <a:rPr lang="en-US" altLang="ja-JP" b="1" dirty="0">
                <a:latin typeface="Cambria" panose="02040503050406030204" pitchFamily="18" charset="0"/>
              </a:rPr>
              <a:t>      analyses for moisture resistance and life test are </a:t>
            </a:r>
          </a:p>
          <a:p>
            <a:r>
              <a:rPr lang="en-US" altLang="ja-JP" b="1" dirty="0">
                <a:latin typeface="Cambria" panose="02040503050406030204" pitchFamily="18" charset="0"/>
              </a:rPr>
              <a:t>      shown on the following pages</a:t>
            </a:r>
            <a:r>
              <a:rPr lang="en-US" altLang="ja-JP" dirty="0">
                <a:latin typeface="Cambria" panose="02040503050406030204" pitchFamily="18" charset="0"/>
              </a:rPr>
              <a:t>.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DFBFF7F-F100-23F2-A4F6-1366458B57A2}"/>
              </a:ext>
            </a:extLst>
          </p:cNvPr>
          <p:cNvSpPr txBox="1"/>
          <p:nvPr/>
        </p:nvSpPr>
        <p:spPr>
          <a:xfrm>
            <a:off x="173067" y="587928"/>
            <a:ext cx="9334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Evaluation test was determined based on the QTS-2040 Appendix M for MLCC.</a:t>
            </a:r>
          </a:p>
          <a:p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</a:t>
            </a:r>
            <a:r>
              <a:rPr lang="ja-JP" altLang="en-US" dirty="0">
                <a:latin typeface="Cambria" panose="02040503050406030204" pitchFamily="18" charset="0"/>
                <a:ea typeface="Cambria" panose="02040503050406030204" pitchFamily="18" charset="0"/>
              </a:rPr>
              <a:t>→・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JAXA doesn’t have the specification for evaluation of film capacitor.</a:t>
            </a:r>
          </a:p>
          <a:p>
            <a:r>
              <a:rPr lang="ja-JP" altLang="en-US" dirty="0">
                <a:latin typeface="Cambria" panose="02040503050406030204" pitchFamily="18" charset="0"/>
                <a:ea typeface="Cambria" panose="02040503050406030204" pitchFamily="18" charset="0"/>
              </a:rPr>
              <a:t>          ・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Chip film capacitor has multilayer structure and SMD form as MLCC. 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A4E05C-C628-2B00-49A8-0205A18A4087}"/>
              </a:ext>
            </a:extLst>
          </p:cNvPr>
          <p:cNvSpPr/>
          <p:nvPr/>
        </p:nvSpPr>
        <p:spPr>
          <a:xfrm>
            <a:off x="106326" y="2179673"/>
            <a:ext cx="5989674" cy="354841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5A1A332-B87E-C7A3-826B-0CF5CB226C40}"/>
              </a:ext>
            </a:extLst>
          </p:cNvPr>
          <p:cNvSpPr txBox="1"/>
          <p:nvPr/>
        </p:nvSpPr>
        <p:spPr>
          <a:xfrm>
            <a:off x="354485" y="1998503"/>
            <a:ext cx="19315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Result of the tests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256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23968-3748-156C-BC00-841F9DDA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DBE122-225B-603C-2643-574F79BE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2E42B4F-7E53-57C5-4F32-3A666DA8F32D}"/>
              </a:ext>
            </a:extLst>
          </p:cNvPr>
          <p:cNvSpPr txBox="1"/>
          <p:nvPr/>
        </p:nvSpPr>
        <p:spPr>
          <a:xfrm>
            <a:off x="0" y="-66675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Evaluation Tests Result</a:t>
            </a:r>
            <a:endParaRPr kumimoji="1" lang="ja-JP" altLang="en-US" sz="3200" b="1" dirty="0">
              <a:solidFill>
                <a:srgbClr val="FF0000"/>
              </a:solidFill>
              <a:latin typeface="Cambria" panose="02040503050406030204" pitchFamily="18" charset="0"/>
              <a:ea typeface="メイリオ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ED29FE-18FA-DE67-60FC-CCAD888A87DF}"/>
              </a:ext>
            </a:extLst>
          </p:cNvPr>
          <p:cNvSpPr txBox="1"/>
          <p:nvPr/>
        </p:nvSpPr>
        <p:spPr>
          <a:xfrm>
            <a:off x="119447" y="901033"/>
            <a:ext cx="11591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ja-JP" sz="1600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Moisture resistance test was performed under the following condition. (Representative)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0D06D317-4D13-48ED-7E90-73B279852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521181"/>
              </p:ext>
            </p:extLst>
          </p:nvPr>
        </p:nvGraphicFramePr>
        <p:xfrm>
          <a:off x="1257233" y="1458297"/>
          <a:ext cx="10534911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828">
                  <a:extLst>
                    <a:ext uri="{9D8B030D-6E8A-4147-A177-3AD203B41FA5}">
                      <a16:colId xmlns:a16="http://schemas.microsoft.com/office/drawing/2014/main" val="414096227"/>
                    </a:ext>
                  </a:extLst>
                </a:gridCol>
                <a:gridCol w="9145083">
                  <a:extLst>
                    <a:ext uri="{9D8B030D-6E8A-4147-A177-3AD203B41FA5}">
                      <a16:colId xmlns:a16="http://schemas.microsoft.com/office/drawing/2014/main" val="56609423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Test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Test condition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69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Moisture resistance test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Test method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MIL-STD-202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TM106</a:t>
                      </a:r>
                    </a:p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Temperature and humidity : 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+6</a:t>
                      </a:r>
                      <a:r>
                        <a:rPr kumimoji="1" lang="en-US" altLang="zh-TW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5℃/95%RH 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⇔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kumimoji="1" lang="en-US" altLang="zh-TW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25℃/95%RH</a:t>
                      </a:r>
                      <a:r>
                        <a:rPr kumimoji="1" lang="ja-JP" altLang="en-US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endParaRPr kumimoji="1" lang="en-US" altLang="zh-TW" sz="1200" dirty="0">
                        <a:solidFill>
                          <a:srgbClr val="FF0000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Number of Cycles : 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20 cycles 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was applied to components under the condition that 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single cycle is 24 hours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.</a:t>
                      </a:r>
                    </a:p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Applied voltage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Rated voltage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during first 10 cycles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.</a:t>
                      </a:r>
                    </a:p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Measuring after the test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External inspection, Capacitance, Dielectric withstanding voltage, </a:t>
                      </a:r>
                    </a:p>
                    <a:p>
                      <a:pPr marL="895350" indent="-895350"/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                                     Insulation resistance(+25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℃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 and Dissipation factor</a:t>
                      </a:r>
                      <a:endParaRPr kumimoji="1" lang="en-US" altLang="zh-TW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54963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8917BC4-70B6-47DC-25C0-33DA73D78F79}"/>
              </a:ext>
            </a:extLst>
          </p:cNvPr>
          <p:cNvSpPr txBox="1"/>
          <p:nvPr/>
        </p:nvSpPr>
        <p:spPr>
          <a:xfrm>
            <a:off x="3713375" y="1174012"/>
            <a:ext cx="46613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メイリオ" panose="020B0604030504040204" pitchFamily="50" charset="-128"/>
                <a:cs typeface="+mn-cs"/>
              </a:rPr>
              <a:t>Table 6 : Condition of moisture resistance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27D214C-995C-6084-AEEE-825BB12358C9}"/>
              </a:ext>
            </a:extLst>
          </p:cNvPr>
          <p:cNvSpPr txBox="1"/>
          <p:nvPr/>
        </p:nvSpPr>
        <p:spPr>
          <a:xfrm>
            <a:off x="119447" y="2986330"/>
            <a:ext cx="11591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ja-JP" sz="1600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All of 6 samples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failed electrical criteria </a:t>
            </a:r>
            <a:r>
              <a:rPr lang="en-US" altLang="ja-JP" sz="1600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though passed external inspection criteria.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218EFF2-D609-9CBA-22C3-955147B3C64F}"/>
              </a:ext>
            </a:extLst>
          </p:cNvPr>
          <p:cNvSpPr txBox="1"/>
          <p:nvPr/>
        </p:nvSpPr>
        <p:spPr>
          <a:xfrm>
            <a:off x="4213615" y="3306000"/>
            <a:ext cx="376476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4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Table 7 : Results of moisture resistance test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F87EBA1-142E-1F8E-6D53-5D114B7C7426}"/>
              </a:ext>
            </a:extLst>
          </p:cNvPr>
          <p:cNvSpPr txBox="1"/>
          <p:nvPr/>
        </p:nvSpPr>
        <p:spPr>
          <a:xfrm>
            <a:off x="119447" y="446749"/>
            <a:ext cx="61457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Moisture resistance </a:t>
            </a:r>
            <a:endParaRPr lang="ja-JP" altLang="en-US" sz="2800" b="1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B4EE9008-28F4-B7E0-856E-958DBEDE65B1}"/>
              </a:ext>
            </a:extLst>
          </p:cNvPr>
          <p:cNvGrpSpPr/>
          <p:nvPr/>
        </p:nvGrpSpPr>
        <p:grpSpPr>
          <a:xfrm>
            <a:off x="2093856" y="3452268"/>
            <a:ext cx="8868417" cy="3207900"/>
            <a:chOff x="2093856" y="3452268"/>
            <a:chExt cx="8868417" cy="3207900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BCEA25F4-A043-6543-EC2D-291CA7C7A1F4}"/>
                </a:ext>
              </a:extLst>
            </p:cNvPr>
            <p:cNvGrpSpPr/>
            <p:nvPr/>
          </p:nvGrpSpPr>
          <p:grpSpPr>
            <a:xfrm>
              <a:off x="2093856" y="3594892"/>
              <a:ext cx="8219632" cy="3065276"/>
              <a:chOff x="2038793" y="3594892"/>
              <a:chExt cx="8219632" cy="3065276"/>
            </a:xfrm>
          </p:grpSpPr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C9623E05-81C7-C993-AE80-34A53028F2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38793" y="3594892"/>
                <a:ext cx="8114414" cy="3065276"/>
              </a:xfrm>
              <a:prstGeom prst="rect">
                <a:avLst/>
              </a:prstGeom>
            </p:spPr>
          </p:pic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F931FD96-CD69-1B24-EE48-9DC07F426CDB}"/>
                  </a:ext>
                </a:extLst>
              </p:cNvPr>
              <p:cNvSpPr/>
              <p:nvPr/>
            </p:nvSpPr>
            <p:spPr>
              <a:xfrm>
                <a:off x="9717405" y="3600450"/>
                <a:ext cx="541020" cy="3028950"/>
              </a:xfrm>
              <a:prstGeom prst="rect">
                <a:avLst/>
              </a:prstGeom>
              <a:solidFill>
                <a:schemeClr val="bg1"/>
              </a:solidFill>
              <a:ln w="952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830A292A-FED9-87F9-40C5-5985DAD98912}"/>
                </a:ext>
              </a:extLst>
            </p:cNvPr>
            <p:cNvSpPr/>
            <p:nvPr/>
          </p:nvSpPr>
          <p:spPr>
            <a:xfrm>
              <a:off x="9778997" y="3452268"/>
              <a:ext cx="1183276" cy="31851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6393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3EE6E-9C72-5887-C209-27751D0FE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F21FE5-D5A0-C7FD-B67F-9ACA30206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516878D-6B45-5337-CB20-0DBF079FE254}"/>
              </a:ext>
            </a:extLst>
          </p:cNvPr>
          <p:cNvSpPr txBox="1"/>
          <p:nvPr/>
        </p:nvSpPr>
        <p:spPr>
          <a:xfrm>
            <a:off x="0" y="-66675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Evaluation Tests Result</a:t>
            </a:r>
            <a:endParaRPr kumimoji="1" lang="ja-JP" altLang="en-US" sz="3200" b="1" dirty="0">
              <a:solidFill>
                <a:srgbClr val="FF0000"/>
              </a:solidFill>
              <a:latin typeface="Cambria" panose="02040503050406030204" pitchFamily="18" charset="0"/>
              <a:ea typeface="メイリオ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E5940C-7280-0269-51B8-BC86A62C50F4}"/>
              </a:ext>
            </a:extLst>
          </p:cNvPr>
          <p:cNvSpPr txBox="1"/>
          <p:nvPr/>
        </p:nvSpPr>
        <p:spPr>
          <a:xfrm>
            <a:off x="119447" y="817485"/>
            <a:ext cx="115919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ja-JP" sz="1600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Life test was performed under the following condition. 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メイリオ" panose="020B0604030504040204" pitchFamily="50" charset="-128"/>
              <a:cs typeface="+mn-cs"/>
            </a:endParaRP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EB68956A-DD41-C12B-CF93-601183EB3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776429"/>
              </p:ext>
            </p:extLst>
          </p:nvPr>
        </p:nvGraphicFramePr>
        <p:xfrm>
          <a:off x="1257233" y="1322980"/>
          <a:ext cx="10534911" cy="149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9828">
                  <a:extLst>
                    <a:ext uri="{9D8B030D-6E8A-4147-A177-3AD203B41FA5}">
                      <a16:colId xmlns:a16="http://schemas.microsoft.com/office/drawing/2014/main" val="414096227"/>
                    </a:ext>
                  </a:extLst>
                </a:gridCol>
                <a:gridCol w="9145083">
                  <a:extLst>
                    <a:ext uri="{9D8B030D-6E8A-4147-A177-3AD203B41FA5}">
                      <a16:colId xmlns:a16="http://schemas.microsoft.com/office/drawing/2014/main" val="566094237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Test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Test condition</a:t>
                      </a:r>
                      <a:endParaRPr kumimoji="1" lang="ja-JP" altLang="en-US" sz="1400" b="1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69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120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Life</a:t>
                      </a:r>
                      <a:endParaRPr kumimoji="1" lang="ja-JP" altLang="en-US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Test method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MIL-STD-202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　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TM108</a:t>
                      </a:r>
                    </a:p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Temperature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 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+125℃</a:t>
                      </a:r>
                    </a:p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Duration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 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4000 hours</a:t>
                      </a:r>
                    </a:p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Applied voltage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1200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+16V(Rated voltage)</a:t>
                      </a:r>
                    </a:p>
                    <a:p>
                      <a:pPr marL="895350" indent="-895350"/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・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Measuring after the test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：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External inspection, Capacitance, Dielectric withstanding voltage, </a:t>
                      </a:r>
                    </a:p>
                    <a:p>
                      <a:pPr marL="895350" indent="-895350"/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                                        Insulation resistance(+25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℃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, 125</a:t>
                      </a:r>
                      <a:r>
                        <a:rPr kumimoji="1" lang="ja-JP" altLang="en-US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℃</a:t>
                      </a:r>
                      <a:r>
                        <a:rPr kumimoji="1" lang="en-US" altLang="ja-JP" sz="12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) and Dissipation factor</a:t>
                      </a:r>
                      <a:endParaRPr kumimoji="1" lang="en-US" altLang="zh-TW" sz="1200" dirty="0">
                        <a:latin typeface="メイリオ" panose="020B0604030504040204" pitchFamily="50" charset="-128"/>
                        <a:ea typeface="メイリオ" panose="020B060403050404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354963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78AA3C-7381-A50D-513E-31F0243689DA}"/>
              </a:ext>
            </a:extLst>
          </p:cNvPr>
          <p:cNvSpPr txBox="1"/>
          <p:nvPr/>
        </p:nvSpPr>
        <p:spPr>
          <a:xfrm>
            <a:off x="3713375" y="1038695"/>
            <a:ext cx="466134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メイリオ" panose="020B0604030504040204" pitchFamily="50" charset="-128"/>
                <a:cs typeface="+mn-cs"/>
              </a:rPr>
              <a:t>Table 8 : Condition of Life test</a:t>
            </a:r>
            <a:endParaRPr kumimoji="1" lang="ja-JP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46A3B1-C603-C359-916A-B527178D0412}"/>
              </a:ext>
            </a:extLst>
          </p:cNvPr>
          <p:cNvSpPr txBox="1"/>
          <p:nvPr/>
        </p:nvSpPr>
        <p:spPr>
          <a:xfrm>
            <a:off x="119447" y="2816500"/>
            <a:ext cx="115919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ja-JP" sz="1600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One of 60 samples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failed insulation resistance(@125</a:t>
            </a:r>
            <a:r>
              <a:rPr lang="ja-JP" altLang="en-US" sz="1600" dirty="0">
                <a:solidFill>
                  <a:srgbClr val="FF0000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℃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) criteria after 4000 hours life test</a:t>
            </a:r>
            <a:r>
              <a:rPr lang="en-US" altLang="ja-JP" sz="1600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メイリオ" panose="020B0604030504040204" pitchFamily="50" charset="-128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メイリオ" panose="020B0604030504040204" pitchFamily="50" charset="-128"/>
                <a:cs typeface="+mn-cs"/>
              </a:rPr>
              <a:t>Other electrical characteristics in S/N 58 were satisfied criteria.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090B4E2-3808-A695-3845-3D761E7504FE}"/>
              </a:ext>
            </a:extLst>
          </p:cNvPr>
          <p:cNvSpPr txBox="1"/>
          <p:nvPr/>
        </p:nvSpPr>
        <p:spPr>
          <a:xfrm>
            <a:off x="119447" y="454284"/>
            <a:ext cx="1804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800" b="1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Life Test</a:t>
            </a:r>
            <a:endParaRPr lang="ja-JP" altLang="en-US" sz="2800" b="1" dirty="0"/>
          </a:p>
        </p:txBody>
      </p:sp>
      <p:graphicFrame>
        <p:nvGraphicFramePr>
          <p:cNvPr id="10" name="表 9">
            <a:extLst>
              <a:ext uri="{FF2B5EF4-FFF2-40B4-BE49-F238E27FC236}">
                <a16:creationId xmlns:a16="http://schemas.microsoft.com/office/drawing/2014/main" id="{3C181B66-5DE8-B3DD-12D0-5BCD860AA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236613"/>
              </p:ext>
            </p:extLst>
          </p:nvPr>
        </p:nvGraphicFramePr>
        <p:xfrm>
          <a:off x="824695" y="4557051"/>
          <a:ext cx="4380705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8705">
                  <a:extLst>
                    <a:ext uri="{9D8B030D-6E8A-4147-A177-3AD203B41FA5}">
                      <a16:colId xmlns:a16="http://schemas.microsoft.com/office/drawing/2014/main" val="280742701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423843143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084068727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3497710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81784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Item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Insulation resistance(125</a:t>
                      </a:r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メイリオ" panose="020B0604030504040204" pitchFamily="50" charset="-128"/>
                        </a:rPr>
                        <a:t>℃</a:t>
                      </a:r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)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643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Condition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16V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6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Criteria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19.2MΩ</a:t>
                      </a:r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or</a:t>
                      </a:r>
                      <a:r>
                        <a:rPr kumimoji="1" lang="ja-JP" altLang="en-US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over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67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Duration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1000h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2000h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3000h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4000h</a:t>
                      </a:r>
                      <a:endParaRPr kumimoji="1" lang="ja-JP" altLang="en-US" sz="1400" b="1" dirty="0">
                        <a:solidFill>
                          <a:schemeClr val="bg1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19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s/n 58</a:t>
                      </a:r>
                      <a:endParaRPr kumimoji="1" lang="ja-JP" altLang="en-US" sz="14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82.1</a:t>
                      </a:r>
                      <a:endParaRPr kumimoji="1" lang="ja-JP" altLang="en-US" sz="14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30.2</a:t>
                      </a:r>
                      <a:endParaRPr kumimoji="1" lang="ja-JP" altLang="en-US" sz="14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20.5</a:t>
                      </a:r>
                      <a:endParaRPr kumimoji="1" lang="ja-JP" altLang="en-US" sz="1400" dirty="0"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17.4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241012"/>
                  </a:ext>
                </a:extLst>
              </a:tr>
            </a:tbl>
          </a:graphicData>
        </a:graphic>
      </p:graphicFrame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46E30B2-5B24-4728-3B32-4FDB9F8E14CD}"/>
              </a:ext>
            </a:extLst>
          </p:cNvPr>
          <p:cNvGrpSpPr/>
          <p:nvPr/>
        </p:nvGrpSpPr>
        <p:grpSpPr>
          <a:xfrm>
            <a:off x="6705600" y="3139745"/>
            <a:ext cx="4876800" cy="3185160"/>
            <a:chOff x="6705600" y="3597736"/>
            <a:chExt cx="4639029" cy="3029866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EC440825-5C79-54CB-E223-0E65ECBE4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5600" y="3597736"/>
              <a:ext cx="4639029" cy="3029866"/>
            </a:xfrm>
            <a:prstGeom prst="rect">
              <a:avLst/>
            </a:prstGeom>
          </p:spPr>
        </p:pic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48F168F9-D550-A7B5-8B61-0D0F8AA9BAFA}"/>
                </a:ext>
              </a:extLst>
            </p:cNvPr>
            <p:cNvSpPr/>
            <p:nvPr/>
          </p:nvSpPr>
          <p:spPr>
            <a:xfrm>
              <a:off x="10706100" y="5010150"/>
              <a:ext cx="638529" cy="13335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6CB6690-8C77-D646-819A-38639B8F9711}"/>
              </a:ext>
            </a:extLst>
          </p:cNvPr>
          <p:cNvSpPr txBox="1"/>
          <p:nvPr/>
        </p:nvSpPr>
        <p:spPr>
          <a:xfrm>
            <a:off x="119447" y="4218497"/>
            <a:ext cx="57912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メイリオ" panose="020B0604030504040204" pitchFamily="50" charset="-128"/>
                <a:cs typeface="+mn-cs"/>
              </a:rPr>
              <a:t>Table 9 : Results of the insulation resistance after life test in S/N 58.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1849A4B-601E-B6FD-8F8F-46D66445A6F6}"/>
              </a:ext>
            </a:extLst>
          </p:cNvPr>
          <p:cNvSpPr txBox="1"/>
          <p:nvPr/>
        </p:nvSpPr>
        <p:spPr>
          <a:xfrm>
            <a:off x="6820861" y="6289048"/>
            <a:ext cx="4646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10. Trend of the insulation resistance at +125℃ with life test duration.</a:t>
            </a:r>
          </a:p>
        </p:txBody>
      </p:sp>
    </p:spTree>
    <p:extLst>
      <p:ext uri="{BB962C8B-B14F-4D97-AF65-F5344CB8AC3E}">
        <p14:creationId xmlns:p14="http://schemas.microsoft.com/office/powerpoint/2010/main" val="584005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0EF12-9BDF-FD5A-EA58-2ABA91091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36F4D6-D3C6-C031-7211-950C929F9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DAFAC0-A060-A0C3-F713-25346E462151}"/>
              </a:ext>
            </a:extLst>
          </p:cNvPr>
          <p:cNvSpPr txBox="1"/>
          <p:nvPr/>
        </p:nvSpPr>
        <p:spPr>
          <a:xfrm>
            <a:off x="0" y="-85725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Structural Analysis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A623520-AA85-3F49-4B70-6B279D8553F3}"/>
              </a:ext>
            </a:extLst>
          </p:cNvPr>
          <p:cNvSpPr txBox="1"/>
          <p:nvPr/>
        </p:nvSpPr>
        <p:spPr>
          <a:xfrm>
            <a:off x="0" y="1091276"/>
            <a:ext cx="121477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Some </a:t>
            </a:r>
            <a:r>
              <a:rPr lang="en-US" altLang="ja-JP" dirty="0" err="1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delaminations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were</a:t>
            </a:r>
            <a:r>
              <a:rPr lang="ja-JP" altLang="en-US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observed</a:t>
            </a:r>
            <a:r>
              <a:rPr lang="ja-JP" altLang="en-US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in</a:t>
            </a:r>
            <a:r>
              <a:rPr lang="ja-JP" altLang="en-US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the sample</a:t>
            </a:r>
            <a:r>
              <a:rPr lang="ja-JP" altLang="en-US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that failed the moisture resistance.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altLang="ja-JP" dirty="0">
              <a:solidFill>
                <a:prstClr val="black"/>
              </a:solidFill>
              <a:latin typeface="Cambria" panose="02040503050406030204" pitchFamily="18" charset="0"/>
              <a:ea typeface="メイリオ" panose="020B0604030504040204" pitchFamily="50" charset="-128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It is estimated that one of the possible causes of the degradation in electrical characteristics is the following process.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          1. During the test, moisture penetrated into dielectric and generated delamination.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          2-1. The moisture induced electrical conduction, resulting in failure of insulation resistance and dissipation factor.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          2-2</a:t>
            </a:r>
            <a:r>
              <a:rPr kumimoji="1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メイリオ" panose="020B0604030504040204" pitchFamily="50" charset="-128"/>
                <a:cs typeface="+mn-cs"/>
              </a:rPr>
              <a:t>. In addition,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the moisture caused additional capacitance, leading to capacitance failure.</a:t>
            </a:r>
            <a:endParaRPr kumimoji="1" lang="en-US" altLang="ja-JP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188ACC8-E65C-A521-39E8-F794642BEA3C}"/>
              </a:ext>
            </a:extLst>
          </p:cNvPr>
          <p:cNvSpPr txBox="1"/>
          <p:nvPr/>
        </p:nvSpPr>
        <p:spPr>
          <a:xfrm>
            <a:off x="119447" y="479578"/>
            <a:ext cx="63575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メイリオ" panose="020B0604030504040204" pitchFamily="50" charset="-128"/>
              </a:rPr>
              <a:t>Moisture resistance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6CFFB7E-94E3-4159-3A68-2A489658D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143" b="29143"/>
          <a:stretch/>
        </p:blipFill>
        <p:spPr>
          <a:xfrm>
            <a:off x="274316" y="3583132"/>
            <a:ext cx="6992874" cy="23336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5162258D-7D51-F867-8DAF-E9BF61C564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73583" y="3583132"/>
            <a:ext cx="3805588" cy="3044470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9F73F1B3-BBB5-6748-3E9A-3C8218FD3D4E}"/>
              </a:ext>
            </a:extLst>
          </p:cNvPr>
          <p:cNvSpPr/>
          <p:nvPr/>
        </p:nvSpPr>
        <p:spPr>
          <a:xfrm>
            <a:off x="3539523" y="3903452"/>
            <a:ext cx="527652" cy="3986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AB6C9DD8-9936-9D31-BC69-554EAC491B74}"/>
              </a:ext>
            </a:extLst>
          </p:cNvPr>
          <p:cNvCxnSpPr>
            <a:cxnSpLocks/>
          </p:cNvCxnSpPr>
          <p:nvPr/>
        </p:nvCxnSpPr>
        <p:spPr>
          <a:xfrm>
            <a:off x="4286250" y="4102758"/>
            <a:ext cx="3124200" cy="3752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088B841-BE6F-7443-AEE1-CE17DE754860}"/>
              </a:ext>
            </a:extLst>
          </p:cNvPr>
          <p:cNvSpPr txBox="1"/>
          <p:nvPr/>
        </p:nvSpPr>
        <p:spPr>
          <a:xfrm>
            <a:off x="3229722" y="3227566"/>
            <a:ext cx="5732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11. SEM images of S/N 24 after the moisture resistance.</a:t>
            </a:r>
          </a:p>
        </p:txBody>
      </p:sp>
    </p:spTree>
    <p:extLst>
      <p:ext uri="{BB962C8B-B14F-4D97-AF65-F5344CB8AC3E}">
        <p14:creationId xmlns:p14="http://schemas.microsoft.com/office/powerpoint/2010/main" val="987198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A17F1-9545-80BD-5F5D-6385FBB56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D787AEF-BC26-6B71-82C3-C17249D47092}"/>
              </a:ext>
            </a:extLst>
          </p:cNvPr>
          <p:cNvSpPr txBox="1"/>
          <p:nvPr/>
        </p:nvSpPr>
        <p:spPr>
          <a:xfrm>
            <a:off x="0" y="991377"/>
            <a:ext cx="121477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Delamination across multiple layers was</a:t>
            </a:r>
            <a:r>
              <a:rPr lang="ja-JP" altLang="en-US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observed</a:t>
            </a:r>
            <a:r>
              <a:rPr lang="ja-JP" altLang="en-US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in</a:t>
            </a:r>
            <a:r>
              <a:rPr lang="ja-JP" altLang="en-US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the S/N 58</a:t>
            </a:r>
            <a:r>
              <a:rPr lang="ja-JP" altLang="en-US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which failed the life test.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lang="en-US" altLang="ja-JP" dirty="0">
              <a:solidFill>
                <a:prstClr val="black"/>
              </a:solidFill>
              <a:latin typeface="Cambria" panose="02040503050406030204" pitchFamily="18" charset="0"/>
              <a:ea typeface="メイリオ" panose="020B0604030504040204" pitchFamily="50" charset="-128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It is estimated that one of the possible causes of degradation in the insulation resistance is the following process.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          1. During the life test, the dielectric was oxidized at high temperature.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          2. Adhesion between layers was degraded by oxidation, resulting in the delamination mentioned above.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ja-JP" dirty="0">
                <a:solidFill>
                  <a:prstClr val="black"/>
                </a:solidFill>
                <a:latin typeface="Cambria" panose="02040503050406030204" pitchFamily="18" charset="0"/>
                <a:ea typeface="メイリオ" panose="020B0604030504040204" pitchFamily="50" charset="-128"/>
              </a:rPr>
              <a:t>           3. This delamination induced insulation resistance failure.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AA6E5A-D75A-871B-D23E-4314A1C8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18</a:t>
            </a:fld>
            <a:endParaRPr kumimoji="1" lang="ja-JP" altLang="en-US"/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A9E4607-0BE4-3237-4587-8FB45E829797}"/>
              </a:ext>
            </a:extLst>
          </p:cNvPr>
          <p:cNvGrpSpPr/>
          <p:nvPr/>
        </p:nvGrpSpPr>
        <p:grpSpPr>
          <a:xfrm>
            <a:off x="278865" y="3742156"/>
            <a:ext cx="7016224" cy="2341418"/>
            <a:chOff x="484435" y="3583132"/>
            <a:chExt cx="5996655" cy="200117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418F438-AE77-473B-AEA9-ADB2F010B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143" b="29143"/>
            <a:stretch/>
          </p:blipFill>
          <p:spPr>
            <a:xfrm>
              <a:off x="484435" y="3583132"/>
              <a:ext cx="5996655" cy="20011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CF0A6694-F3AC-48F0-61D2-9EDE9BEDD737}"/>
                </a:ext>
              </a:extLst>
            </p:cNvPr>
            <p:cNvSpPr/>
            <p:nvPr/>
          </p:nvSpPr>
          <p:spPr>
            <a:xfrm>
              <a:off x="1724789" y="4886864"/>
              <a:ext cx="213675" cy="159735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9663B63A-8659-940D-A758-50A186EBB22C}"/>
              </a:ext>
            </a:extLst>
          </p:cNvPr>
          <p:cNvCxnSpPr>
            <a:cxnSpLocks/>
          </p:cNvCxnSpPr>
          <p:nvPr/>
        </p:nvCxnSpPr>
        <p:spPr>
          <a:xfrm flipV="1">
            <a:off x="2066925" y="5131074"/>
            <a:ext cx="5591175" cy="18525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FB50C32-93A1-6296-2675-29966F5962E0}"/>
              </a:ext>
            </a:extLst>
          </p:cNvPr>
          <p:cNvSpPr txBox="1"/>
          <p:nvPr/>
        </p:nvSpPr>
        <p:spPr>
          <a:xfrm>
            <a:off x="119447" y="479578"/>
            <a:ext cx="63575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メイリオ" panose="020B0604030504040204" pitchFamily="50" charset="-128"/>
              </a:rPr>
              <a:t>Life test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anose="02040503050406030204" pitchFamily="18" charset="0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529E981-A452-CC28-08D5-DE3C6408D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3505" y="3756877"/>
            <a:ext cx="3382962" cy="234141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054D4A2-09F1-9091-133D-1D84DDD42B9E}"/>
              </a:ext>
            </a:extLst>
          </p:cNvPr>
          <p:cNvSpPr txBox="1"/>
          <p:nvPr/>
        </p:nvSpPr>
        <p:spPr>
          <a:xfrm>
            <a:off x="3749108" y="3326614"/>
            <a:ext cx="46937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Fig. 12. SEM images of S/N 58 after the life test.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FBE5886-465C-ED96-02AD-321BBC5BE1A3}"/>
              </a:ext>
            </a:extLst>
          </p:cNvPr>
          <p:cNvSpPr txBox="1"/>
          <p:nvPr/>
        </p:nvSpPr>
        <p:spPr>
          <a:xfrm>
            <a:off x="0" y="-85725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kumimoji="1"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Structural Analysis</a:t>
            </a:r>
          </a:p>
        </p:txBody>
      </p:sp>
    </p:spTree>
    <p:extLst>
      <p:ext uri="{BB962C8B-B14F-4D97-AF65-F5344CB8AC3E}">
        <p14:creationId xmlns:p14="http://schemas.microsoft.com/office/powerpoint/2010/main" val="3069560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B25F3-F733-1FB0-5DCB-8C2A90751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8832D1E8-95B3-2160-3D77-CF5B262E5E5C}"/>
              </a:ext>
            </a:extLst>
          </p:cNvPr>
          <p:cNvSpPr/>
          <p:nvPr/>
        </p:nvSpPr>
        <p:spPr>
          <a:xfrm>
            <a:off x="78376" y="731530"/>
            <a:ext cx="11910423" cy="2754620"/>
          </a:xfrm>
          <a:prstGeom prst="roundRect">
            <a:avLst>
              <a:gd name="adj" fmla="val 11882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7723020-3660-BAED-3252-4B6258F7926F}"/>
              </a:ext>
            </a:extLst>
          </p:cNvPr>
          <p:cNvSpPr/>
          <p:nvPr/>
        </p:nvSpPr>
        <p:spPr>
          <a:xfrm>
            <a:off x="37280" y="4019550"/>
            <a:ext cx="12096500" cy="2510772"/>
          </a:xfrm>
          <a:prstGeom prst="roundRect">
            <a:avLst>
              <a:gd name="adj" fmla="val 7790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4E353C0-BDC2-F110-5FBF-FF65B841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A782DB9-B792-DDA8-7AC8-96A397FE33E3}"/>
              </a:ext>
            </a:extLst>
          </p:cNvPr>
          <p:cNvSpPr txBox="1"/>
          <p:nvPr/>
        </p:nvSpPr>
        <p:spPr>
          <a:xfrm>
            <a:off x="70634" y="-104775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Summary and Future COTS activity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380F969-A3B6-4F16-D4E3-590EE2CECB04}"/>
              </a:ext>
            </a:extLst>
          </p:cNvPr>
          <p:cNvSpPr txBox="1"/>
          <p:nvPr/>
        </p:nvSpPr>
        <p:spPr>
          <a:xfrm>
            <a:off x="29538" y="4161386"/>
            <a:ext cx="12185625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We will evaluate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 another types 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of film capacitors that have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improved moisture resistance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suppress thermal oxidation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              1.</a:t>
            </a:r>
            <a:r>
              <a:rPr lang="ja-JP" altLang="en-US" sz="1600" dirty="0">
                <a:latin typeface="Cambria" panose="02040503050406030204" pitchFamily="18" charset="0"/>
                <a:ea typeface="メイリオ" panose="020B0604030504040204" pitchFamily="50" charset="-128"/>
              </a:rPr>
              <a:t> 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A model with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different dielectric material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as well as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thicker design of dielectric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                   to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improve resistance of moisture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stress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suppression of thermal oxidation</a:t>
            </a:r>
          </a:p>
          <a:p>
            <a:pPr>
              <a:spcAft>
                <a:spcPts val="600"/>
              </a:spcAft>
            </a:pP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              2. A model with a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protective package</a:t>
            </a: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to </a:t>
            </a:r>
            <a:r>
              <a:rPr lang="en-US" altLang="ja-JP" sz="1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improve resistance of moisture stress model</a:t>
            </a:r>
          </a:p>
          <a:p>
            <a:pPr>
              <a:spcAft>
                <a:spcPts val="600"/>
              </a:spcAft>
            </a:pPr>
            <a:endParaRPr lang="en-US" altLang="ja-JP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Evaluation results and precautions for using in space applications will be added to the JERG-0-052 handbook.</a:t>
            </a:r>
          </a:p>
          <a:p>
            <a:pPr>
              <a:spcAft>
                <a:spcPts val="600"/>
              </a:spcAft>
            </a:pPr>
            <a:r>
              <a:rPr lang="en-US" altLang="ja-JP" sz="1600" dirty="0">
                <a:latin typeface="Cambria" panose="02040503050406030204" pitchFamily="18" charset="0"/>
                <a:ea typeface="Cambria" panose="02040503050406030204" pitchFamily="18" charset="0"/>
              </a:rPr>
              <a:t>       If enough tolerance for space environment is confirmed in these film capacitors, we will consider qualifying them.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48215CC-F4AB-2A8E-E20B-E0DBE4CE2074}"/>
              </a:ext>
            </a:extLst>
          </p:cNvPr>
          <p:cNvSpPr txBox="1"/>
          <p:nvPr/>
        </p:nvSpPr>
        <p:spPr>
          <a:xfrm>
            <a:off x="523456" y="3841080"/>
            <a:ext cx="1757628" cy="36933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r>
              <a:rPr lang="en-US" altLang="ja-JP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Future Activity</a:t>
            </a:r>
            <a:endParaRPr lang="ja-JP" altLang="en-US" b="1" dirty="0">
              <a:solidFill>
                <a:schemeClr val="bg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91AF21A-A834-A279-919A-A479751D3C97}"/>
              </a:ext>
            </a:extLst>
          </p:cNvPr>
          <p:cNvSpPr txBox="1"/>
          <p:nvPr/>
        </p:nvSpPr>
        <p:spPr>
          <a:xfrm>
            <a:off x="235269" y="904046"/>
            <a:ext cx="11476085" cy="1897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We evaluated the chip film capacitor based on MLCC qualification test.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altLang="ja-JP" sz="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ts val="1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It is confirmed that the component has resistance to solder mounting and mechanical stress required </a:t>
            </a:r>
          </a:p>
          <a:p>
            <a:pPr>
              <a:lnSpc>
                <a:spcPts val="1000"/>
              </a:lnSpc>
              <a:spcAft>
                <a:spcPts val="600"/>
              </a:spcAft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</a:t>
            </a: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in space application.</a:t>
            </a:r>
          </a:p>
          <a:p>
            <a:pPr>
              <a:spcAft>
                <a:spcPts val="600"/>
              </a:spcAft>
            </a:pPr>
            <a:endParaRPr lang="en-US" altLang="ja-JP" sz="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ts val="1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It is identified that 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the component</a:t>
            </a: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 is </a:t>
            </a:r>
            <a:r>
              <a:rPr lang="en-US" altLang="ja-JP" sz="1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sensitive to moisture stress</a:t>
            </a: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lnSpc>
                <a:spcPts val="1000"/>
              </a:lnSpc>
              <a:spcAft>
                <a:spcPts val="600"/>
              </a:spcAft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It was found that one sample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failed in insulation resistance at 125℃ after 4000 hours life test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>
              <a:lnSpc>
                <a:spcPts val="1000"/>
              </a:lnSpc>
              <a:spcAft>
                <a:spcPts val="600"/>
              </a:spcAft>
            </a:pPr>
            <a:endParaRPr lang="en-US" altLang="ja-JP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lnSpc>
                <a:spcPts val="1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It is estimated that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resistance of moisture penetration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thermal oxidation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caused these failure.</a:t>
            </a:r>
            <a:endParaRPr lang="en-US" altLang="ja-JP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E9EDDF3-ABB5-64ED-DBEF-D4795809354A}"/>
              </a:ext>
            </a:extLst>
          </p:cNvPr>
          <p:cNvSpPr txBox="1"/>
          <p:nvPr/>
        </p:nvSpPr>
        <p:spPr>
          <a:xfrm>
            <a:off x="1044575" y="2811773"/>
            <a:ext cx="10893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800" dirty="0">
                <a:latin typeface="Cambria" panose="02040503050406030204" pitchFamily="18" charset="0"/>
                <a:ea typeface="Cambria" panose="02040503050406030204" pitchFamily="18" charset="0"/>
              </a:rPr>
              <a:t>・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Evaluation results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related failure modes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and</a:t>
            </a:r>
            <a:r>
              <a:rPr lang="ja-JP" altLang="en-US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precautions for use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of chip film capacitor as COTS components </a:t>
            </a:r>
          </a:p>
          <a:p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for spacecraft will be added to the </a:t>
            </a:r>
            <a:r>
              <a:rPr lang="en-US" altLang="ja-JP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JERG-0-052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handbook.</a:t>
            </a:r>
            <a:endParaRPr lang="ja-JP" altLang="en-US" dirty="0"/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BF7C8630-9DB6-D9B3-7238-A8867CBE89E6}"/>
              </a:ext>
            </a:extLst>
          </p:cNvPr>
          <p:cNvSpPr/>
          <p:nvPr/>
        </p:nvSpPr>
        <p:spPr>
          <a:xfrm>
            <a:off x="523455" y="2897528"/>
            <a:ext cx="383458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CE92BFC-CF27-366F-294D-94BC90C386D3}"/>
              </a:ext>
            </a:extLst>
          </p:cNvPr>
          <p:cNvSpPr txBox="1"/>
          <p:nvPr/>
        </p:nvSpPr>
        <p:spPr>
          <a:xfrm>
            <a:off x="523455" y="530891"/>
            <a:ext cx="6353595" cy="369332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ja-JP" sz="1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Summary about evaluation of the COTS chip film capacitor</a:t>
            </a:r>
            <a:endParaRPr lang="ja-JP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489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C6C49-B607-F155-F959-17083B0F6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5AB148EF-F627-417A-2B77-77EFBB41BEA4}"/>
              </a:ext>
            </a:extLst>
          </p:cNvPr>
          <p:cNvSpPr/>
          <p:nvPr/>
        </p:nvSpPr>
        <p:spPr>
          <a:xfrm>
            <a:off x="152400" y="3743326"/>
            <a:ext cx="11906250" cy="2628900"/>
          </a:xfrm>
          <a:prstGeom prst="roundRect">
            <a:avLst>
              <a:gd name="adj" fmla="val 7790"/>
            </a:avLst>
          </a:prstGeom>
          <a:solidFill>
            <a:srgbClr val="0070C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9AC9B2D-9D8E-20B3-B550-B292DB44E67A}"/>
              </a:ext>
            </a:extLst>
          </p:cNvPr>
          <p:cNvSpPr/>
          <p:nvPr/>
        </p:nvSpPr>
        <p:spPr>
          <a:xfrm>
            <a:off x="142875" y="1323975"/>
            <a:ext cx="11906250" cy="2217019"/>
          </a:xfrm>
          <a:prstGeom prst="roundRect">
            <a:avLst>
              <a:gd name="adj" fmla="val 7790"/>
            </a:avLst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AAA306-EADB-2541-32A8-BD064DCBB8AF}"/>
              </a:ext>
            </a:extLst>
          </p:cNvPr>
          <p:cNvSpPr txBox="1"/>
          <p:nvPr/>
        </p:nvSpPr>
        <p:spPr>
          <a:xfrm>
            <a:off x="179547" y="663997"/>
            <a:ext cx="11832906" cy="5652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We introduced JAXA activities related to qualification system, qualified components and COTS components.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It was verified that the JAXA and ESA qualification system is equivalence through the previous JAXA-ESA cooperation framework.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The JAXA-QTSs for qualified components have been revised periodically.</a:t>
            </a:r>
          </a:p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-FY2024: 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Platinum temperature sensors/Crystal oscillator/Thermistors</a:t>
            </a:r>
          </a:p>
          <a:p>
            <a:pPr>
              <a:lnSpc>
                <a:spcPts val="1500"/>
              </a:lnSpc>
              <a:spcAft>
                <a:spcPts val="600"/>
              </a:spcAft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-FY2025: 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Printed wiring boards/Transformers and inductors/Connectors</a:t>
            </a:r>
            <a:endParaRPr lang="ja-JP" altLang="en-US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>
              <a:lnSpc>
                <a:spcPts val="1500"/>
              </a:lnSpc>
              <a:spcAft>
                <a:spcPts val="600"/>
              </a:spcAft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The COTS chip film capacitor was evaluated.</a:t>
            </a:r>
          </a:p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         -It was verified that this component has enough resistance to solder mounting and mechanical stress </a:t>
            </a:r>
          </a:p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 </a:t>
            </a: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required in space application.</a:t>
            </a:r>
          </a:p>
          <a:p>
            <a:pPr>
              <a:lnSpc>
                <a:spcPts val="1500"/>
              </a:lnSpc>
              <a:spcAft>
                <a:spcPts val="600"/>
              </a:spcAft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-It is identified that evaluated chip film capacitor is sensitive to the moisture stress. </a:t>
            </a:r>
          </a:p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-It is estimated that delamination which was observed after the 4000 hours life test degrades insulation resistance.</a:t>
            </a:r>
          </a:p>
          <a:p>
            <a:pPr>
              <a:lnSpc>
                <a:spcPts val="1500"/>
              </a:lnSpc>
              <a:spcAft>
                <a:spcPts val="600"/>
              </a:spcAft>
            </a:pPr>
            <a:endParaRPr lang="en-US" altLang="ja-JP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        -Two other types of film capacitor which </a:t>
            </a: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are</a:t>
            </a: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 expected to have resistance to moisture stress and </a:t>
            </a:r>
          </a:p>
          <a:p>
            <a:pPr>
              <a:lnSpc>
                <a:spcPts val="1500"/>
              </a:lnSpc>
              <a:spcAft>
                <a:spcPts val="600"/>
              </a:spcAft>
            </a:pPr>
            <a:r>
              <a:rPr lang="en-US" altLang="ja-JP" dirty="0">
                <a:latin typeface="Cambria" panose="02040503050406030204" pitchFamily="18" charset="0"/>
                <a:ea typeface="Cambria" panose="02040503050406030204" pitchFamily="18" charset="0"/>
              </a:rPr>
              <a:t>         </a:t>
            </a:r>
            <a:r>
              <a:rPr lang="en-US" altLang="ja-JP" sz="1800" dirty="0">
                <a:latin typeface="Cambria" panose="02040503050406030204" pitchFamily="18" charset="0"/>
                <a:ea typeface="Cambria" panose="02040503050406030204" pitchFamily="18" charset="0"/>
              </a:rPr>
              <a:t>to prevent appearance of delamination have been planning to evaluated to the next.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583CE1-FFF7-6633-044E-0F002D857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6A12771-95FC-C6EB-EF72-D67A738EC446}"/>
              </a:ext>
            </a:extLst>
          </p:cNvPr>
          <p:cNvSpPr txBox="1"/>
          <p:nvPr/>
        </p:nvSpPr>
        <p:spPr>
          <a:xfrm>
            <a:off x="70634" y="-95250"/>
            <a:ext cx="947637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zh-TW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Overall summary</a:t>
            </a:r>
          </a:p>
        </p:txBody>
      </p:sp>
    </p:spTree>
    <p:extLst>
      <p:ext uri="{BB962C8B-B14F-4D97-AF65-F5344CB8AC3E}">
        <p14:creationId xmlns:p14="http://schemas.microsoft.com/office/powerpoint/2010/main" val="959216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33A710-68EC-3718-AC97-A581D2ABB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40633-4DE5-47F8-98EE-01B1F9345344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86A010A-6B95-0589-CDB5-DFB3C1889695}"/>
              </a:ext>
            </a:extLst>
          </p:cNvPr>
          <p:cNvSpPr/>
          <p:nvPr/>
        </p:nvSpPr>
        <p:spPr>
          <a:xfrm>
            <a:off x="2842591" y="3429000"/>
            <a:ext cx="5900530" cy="2185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Text Box 23">
            <a:extLst>
              <a:ext uri="{FF2B5EF4-FFF2-40B4-BE49-F238E27FC236}">
                <a16:creationId xmlns:a16="http://schemas.microsoft.com/office/drawing/2014/main" id="{6A6B4AB1-DE7E-BF61-EC61-349823FBB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6907" y="1630707"/>
            <a:ext cx="83581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531813" indent="-74613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44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" panose="020B0502040204020203" pitchFamily="34" charset="0"/>
              </a:rPr>
              <a:t>Thank you for your attention.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15D19A5-833F-8989-5C68-F2ADDAD8CB24}"/>
              </a:ext>
            </a:extLst>
          </p:cNvPr>
          <p:cNvSpPr txBox="1"/>
          <p:nvPr/>
        </p:nvSpPr>
        <p:spPr>
          <a:xfrm>
            <a:off x="3004931" y="3606032"/>
            <a:ext cx="5653294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ja-JP"/>
            </a:defPPr>
            <a:lvl1pPr>
              <a:spcBef>
                <a:spcPct val="0"/>
              </a:spcBef>
              <a:buFontTx/>
              <a:buNone/>
              <a:defRPr sz="4400" b="1">
                <a:solidFill>
                  <a:srgbClr val="002060"/>
                </a:solidFill>
                <a:latin typeface="Segoe UI" panose="020B0502040204020203" pitchFamily="34" charset="0"/>
                <a:ea typeface="ＭＳ Ｐゴシック" panose="020B0600070205080204" pitchFamily="50" charset="-128"/>
                <a:cs typeface="Segoe UI" panose="020B0502040204020203" pitchFamily="34" charset="0"/>
              </a:defRPr>
            </a:lvl1pPr>
            <a:lvl2pPr marL="531813" indent="-74613">
              <a:spcBef>
                <a:spcPct val="20000"/>
              </a:spcBef>
              <a:buChar char="–"/>
              <a:defRPr sz="2800"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lang="en-US" altLang="ja-JP" sz="2000" u="sng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Soichiro Ohno</a:t>
            </a:r>
            <a:endParaRPr lang="ja-JP" altLang="ja-JP" sz="2000" u="sng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altLang="ja-JP" sz="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ja-JP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Japan Aerospace Exploration Agency(JAXA)</a:t>
            </a:r>
          </a:p>
          <a:p>
            <a:r>
              <a:rPr lang="en-US" altLang="ja-JP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Safety and Mission Assurance Department </a:t>
            </a:r>
            <a:endParaRPr lang="ja-JP" altLang="ja-JP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altLang="ja-JP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Parts Program Group</a:t>
            </a:r>
            <a:endParaRPr lang="ja-JP" altLang="ja-JP" sz="2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altLang="ja-JP" sz="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ja-JP" sz="2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E-mail: </a:t>
            </a:r>
            <a:r>
              <a:rPr lang="en-US" altLang="ja-JP" sz="2000" u="sng" dirty="0">
                <a:solidFill>
                  <a:srgbClr val="93E4E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ohno.souichiroh@jaxa.jp</a:t>
            </a:r>
          </a:p>
        </p:txBody>
      </p:sp>
    </p:spTree>
    <p:extLst>
      <p:ext uri="{BB962C8B-B14F-4D97-AF65-F5344CB8AC3E}">
        <p14:creationId xmlns:p14="http://schemas.microsoft.com/office/powerpoint/2010/main" val="3385030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264375570BA4FBCBDADFAC2E5F86E" ma:contentTypeVersion="15" ma:contentTypeDescription="Create a new document." ma:contentTypeScope="" ma:versionID="eaed55dee9fc150cf72bc02fbaf959a3">
  <xsd:schema xmlns:xsd="http://www.w3.org/2001/XMLSchema" xmlns:xs="http://www.w3.org/2001/XMLSchema" xmlns:p="http://schemas.microsoft.com/office/2006/metadata/properties" xmlns:ns1="http://schemas.microsoft.com/sharepoint/v3" xmlns:ns2="8e67479b-ecda-47d0-818b-f7949f60679b" xmlns:ns3="20942923-55d2-49c8-b9c0-81829f89baaf" targetNamespace="http://schemas.microsoft.com/office/2006/metadata/properties" ma:root="true" ma:fieldsID="11d824407df04923b5c0ed2772f3c817" ns1:_="" ns2:_="" ns3:_="">
    <xsd:import namespace="http://schemas.microsoft.com/sharepoint/v3"/>
    <xsd:import namespace="8e67479b-ecda-47d0-818b-f7949f60679b"/>
    <xsd:import namespace="20942923-55d2-49c8-b9c0-81829f89ba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7479b-ecda-47d0-818b-f7949f6067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688d343-e684-46db-b94f-a4cae8ed19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42923-55d2-49c8-b9c0-81829f89ba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89861a-0e22-48e1-9f14-1e930b706a5b}" ma:internalName="TaxCatchAll" ma:showField="CatchAllData" ma:web="20942923-55d2-49c8-b9c0-81829f89b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0942923-55d2-49c8-b9c0-81829f89baaf" xsi:nil="true"/>
    <lcf76f155ced4ddcb4097134ff3c332f xmlns="8e67479b-ecda-47d0-818b-f7949f60679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55576D0-BE48-40A8-B237-DC9F9203A2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3E0DF6-2FB6-43F6-8EE1-D7F9B813F896}"/>
</file>

<file path=customXml/itemProps3.xml><?xml version="1.0" encoding="utf-8"?>
<ds:datastoreItem xmlns:ds="http://schemas.openxmlformats.org/officeDocument/2006/customXml" ds:itemID="{10B9D87D-C67F-4D2F-ADEF-C1B838B5F342}">
  <ds:schemaRefs>
    <ds:schemaRef ds:uri="d0e5832b-fcc0-4a44-ba17-0f159f601ce0"/>
    <ds:schemaRef ds:uri="http://www.w3.org/XML/1998/namespace"/>
    <ds:schemaRef ds:uri="http://purl.org/dc/dcmitype/"/>
    <ds:schemaRef ds:uri="http://purl.org/dc/elements/1.1/"/>
    <ds:schemaRef ds:uri="5ef06025-9f12-4998-96d3-4e1e061e6e7a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50211</TotalTime>
  <Words>4327</Words>
  <Application>Microsoft Office PowerPoint</Application>
  <PresentationFormat>ワイド画面</PresentationFormat>
  <Paragraphs>678</Paragraphs>
  <Slides>21</Slides>
  <Notes>21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21</vt:i4>
      </vt:variant>
    </vt:vector>
  </HeadingPairs>
  <TitlesOfParts>
    <vt:vector size="30" baseType="lpstr">
      <vt:lpstr>メイリオ</vt:lpstr>
      <vt:lpstr>游ゴシック</vt:lpstr>
      <vt:lpstr>Arial</vt:lpstr>
      <vt:lpstr>Cambria</vt:lpstr>
      <vt:lpstr>Segoe UI</vt:lpstr>
      <vt:lpstr>Times New Roman</vt:lpstr>
      <vt:lpstr>Wingdings</vt:lpstr>
      <vt:lpstr>Office テーマ</vt:lpstr>
      <vt:lpstr>デザインの設定</vt:lpstr>
      <vt:lpstr>The latest activities related to the passive components in JAXA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SPCD2026_the latest activities related to the passive components in JAXA</dc:title>
  <dc:creator>ohno.souichiroh@jaxa.jp</dc:creator>
  <cp:lastModifiedBy>大野　颯一朗</cp:lastModifiedBy>
  <cp:revision>204</cp:revision>
  <cp:lastPrinted>2025-10-16T00:51:35Z</cp:lastPrinted>
  <dcterms:created xsi:type="dcterms:W3CDTF">2023-06-21T22:39:36Z</dcterms:created>
  <dcterms:modified xsi:type="dcterms:W3CDTF">2026-10-09T18:57:34Z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0x010100267264375570BA4FBCBDADFAC2E5F86E</vt:lpwstr>
  </property>
</Properties>
</file>